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0DB42-DB73-4C3A-AC58-388FC0AD9C75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54E0A-AA05-4519-A016-7536681F4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50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9BEB5-D6F3-43A4-AEAC-E39AD468BF13}" type="datetime1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BA6-441E-4B35-A48B-88371124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15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8A34-8E9F-4CDB-925B-9235D1846A39}" type="datetime1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BA6-441E-4B35-A48B-88371124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46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1A69A-8AD5-4CC8-AC56-3970FED57E9D}" type="datetime1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BA6-441E-4B35-A48B-88371124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45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4123-0CC5-4105-85D7-137FA34D457E}" type="datetime1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BA6-441E-4B35-A48B-88371124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1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45BA-DE5D-48CB-A8D7-AB25D9327A90}" type="datetime1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BA6-441E-4B35-A48B-88371124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30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2BFEB-6663-483F-A3EE-7B6B090BD5B3}" type="datetime1">
              <a:rPr lang="en-US" smtClean="0"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BA6-441E-4B35-A48B-88371124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35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99D5-0F6B-47EE-A50C-0C1EBE23539E}" type="datetime1">
              <a:rPr lang="en-US" smtClean="0"/>
              <a:t>2/16/2012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BA6-441E-4B35-A48B-88371124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8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7CBA-D40F-4564-B981-D2D1B3F9F566}" type="datetime1">
              <a:rPr lang="en-US" smtClean="0"/>
              <a:t>2/16/2012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BA6-441E-4B35-A48B-88371124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9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B785-C27F-4F0D-B294-BCDD61CB9578}" type="datetime1">
              <a:rPr lang="en-US" smtClean="0"/>
              <a:t>2/16/2012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BA6-441E-4B35-A48B-88371124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17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84A3-027A-4FC2-9AD0-58FCDACE3ED1}" type="datetime1">
              <a:rPr lang="en-US" smtClean="0"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BA6-441E-4B35-A48B-88371124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9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2BF3-43AC-4FE4-A248-3B14FC08E67B}" type="datetime1">
              <a:rPr lang="en-US" smtClean="0"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BA6-441E-4B35-A48B-88371124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E5FA1-C9B9-4D52-A895-E0EC1ED8B40D}" type="datetime1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ConsILR 20011-12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91BA6-441E-4B35-A48B-88371124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8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Romanian deep noun phrase chunking using Graphical Grammar Studio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5975"/>
            <a:ext cx="6400800" cy="1752600"/>
          </a:xfrm>
        </p:spPr>
        <p:txBody>
          <a:bodyPr>
            <a:noAutofit/>
          </a:bodyPr>
          <a:lstStyle/>
          <a:p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Radu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Simionescu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radu.simionescu@info.uaic.ro</a:t>
            </a:r>
          </a:p>
          <a:p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University of Al. I.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Cuza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Iași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, Faculty of Computer Science</a:t>
            </a: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6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NP chunks finding grammar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ConsILR</a:t>
            </a:r>
            <a:r>
              <a:rPr lang="en-US" dirty="0" smtClean="0"/>
              <a:t> 20011-12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83" y="1323976"/>
            <a:ext cx="6995938" cy="1773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038600"/>
            <a:ext cx="6172904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lowchart: Process 6"/>
          <p:cNvSpPr/>
          <p:nvPr/>
        </p:nvSpPr>
        <p:spPr>
          <a:xfrm>
            <a:off x="2971800" y="3324670"/>
            <a:ext cx="1905000" cy="38100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o-RO" sz="1200" b="1" dirty="0"/>
              <a:t>cea mai</a:t>
            </a:r>
            <a:r>
              <a:rPr lang="ro-RO" sz="1200" dirty="0"/>
              <a:t> frumoasă carte</a:t>
            </a:r>
          </a:p>
          <a:p>
            <a:pPr algn="just"/>
            <a:r>
              <a:rPr lang="ro-RO" sz="1200" b="1" dirty="0"/>
              <a:t>o foarte</a:t>
            </a:r>
            <a:r>
              <a:rPr lang="ro-RO" sz="1200" dirty="0"/>
              <a:t> talentată actriță</a:t>
            </a:r>
            <a:endParaRPr lang="en-US" sz="1200" dirty="0"/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 flipH="1">
            <a:off x="3581400" y="3705670"/>
            <a:ext cx="342900" cy="5615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Process 12"/>
          <p:cNvSpPr/>
          <p:nvPr/>
        </p:nvSpPr>
        <p:spPr>
          <a:xfrm>
            <a:off x="5486400" y="6172200"/>
            <a:ext cx="1905000" cy="38100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200" dirty="0" err="1" smtClean="0"/>
              <a:t>banca</a:t>
            </a:r>
            <a:r>
              <a:rPr lang="en-US" sz="1200" dirty="0" smtClean="0"/>
              <a:t> </a:t>
            </a:r>
            <a:r>
              <a:rPr lang="en-US" sz="1200" b="1" dirty="0" err="1" smtClean="0"/>
              <a:t>aceea</a:t>
            </a:r>
            <a:r>
              <a:rPr lang="en-US" sz="1200" b="1" dirty="0" smtClean="0"/>
              <a:t> </a:t>
            </a:r>
            <a:r>
              <a:rPr lang="en-US" sz="1200" dirty="0" err="1" smtClean="0"/>
              <a:t>grea</a:t>
            </a:r>
            <a:endParaRPr lang="ro-RO" sz="1200" dirty="0"/>
          </a:p>
        </p:txBody>
      </p:sp>
      <p:cxnSp>
        <p:nvCxnSpPr>
          <p:cNvPr id="12" name="Straight Arrow Connector 11"/>
          <p:cNvCxnSpPr>
            <a:stCxn id="13" idx="0"/>
          </p:cNvCxnSpPr>
          <p:nvPr/>
        </p:nvCxnSpPr>
        <p:spPr>
          <a:xfrm flipH="1" flipV="1">
            <a:off x="5562600" y="5791200"/>
            <a:ext cx="8763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379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 chunks finding grammar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599"/>
            <a:ext cx="7620000" cy="4633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lowchart: Process 4"/>
          <p:cNvSpPr/>
          <p:nvPr/>
        </p:nvSpPr>
        <p:spPr>
          <a:xfrm>
            <a:off x="685800" y="1433023"/>
            <a:ext cx="2198131" cy="275246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100" dirty="0" smtClean="0"/>
              <a:t>[</a:t>
            </a:r>
            <a:r>
              <a:rPr lang="ro-RO" sz="1100" dirty="0" smtClean="0"/>
              <a:t>o cafea neagră și </a:t>
            </a:r>
            <a:r>
              <a:rPr lang="en-US" sz="1100" dirty="0" smtClean="0"/>
              <a:t>[</a:t>
            </a:r>
            <a:r>
              <a:rPr lang="ro-RO" sz="1100" dirty="0" smtClean="0"/>
              <a:t>cu miere dulce</a:t>
            </a:r>
            <a:r>
              <a:rPr lang="en-US" sz="1100" dirty="0" smtClean="0"/>
              <a:t>]]</a:t>
            </a:r>
            <a:endParaRPr lang="en-US" sz="1100" dirty="0"/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>
            <a:off x="1371600" y="1708269"/>
            <a:ext cx="413266" cy="1111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Process 11"/>
          <p:cNvSpPr/>
          <p:nvPr/>
        </p:nvSpPr>
        <p:spPr>
          <a:xfrm>
            <a:off x="6248400" y="5515954"/>
            <a:ext cx="1638300" cy="275246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100" dirty="0" smtClean="0"/>
              <a:t>[</a:t>
            </a:r>
            <a:r>
              <a:rPr lang="ro-RO" sz="1100" dirty="0" smtClean="0"/>
              <a:t>o cafea de a </a:t>
            </a:r>
            <a:r>
              <a:rPr lang="en-US" sz="1100" dirty="0" smtClean="0"/>
              <a:t>[</a:t>
            </a:r>
            <a:r>
              <a:rPr lang="ro-RO" sz="1100" dirty="0" smtClean="0"/>
              <a:t>secretarei</a:t>
            </a:r>
            <a:r>
              <a:rPr lang="en-US" sz="1100" dirty="0" smtClean="0"/>
              <a:t>]]</a:t>
            </a:r>
            <a:endParaRPr lang="en-US" sz="1100" dirty="0"/>
          </a:p>
        </p:txBody>
      </p:sp>
      <p:sp>
        <p:nvSpPr>
          <p:cNvPr id="13" name="Flowchart: Process 12"/>
          <p:cNvSpPr/>
          <p:nvPr/>
        </p:nvSpPr>
        <p:spPr>
          <a:xfrm>
            <a:off x="6705600" y="5029200"/>
            <a:ext cx="1463823" cy="275246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100" dirty="0" smtClean="0"/>
              <a:t>[</a:t>
            </a:r>
            <a:r>
              <a:rPr lang="ro-RO" sz="1100" dirty="0" smtClean="0"/>
              <a:t>cafeaua </a:t>
            </a:r>
            <a:r>
              <a:rPr lang="en-US" sz="1100" dirty="0" smtClean="0"/>
              <a:t>[</a:t>
            </a:r>
            <a:r>
              <a:rPr lang="ro-RO" sz="1100" dirty="0" smtClean="0"/>
              <a:t>secretarei</a:t>
            </a:r>
            <a:r>
              <a:rPr lang="en-US" sz="1100" dirty="0" smtClean="0"/>
              <a:t>]]</a:t>
            </a:r>
            <a:endParaRPr lang="en-US" sz="1100" dirty="0"/>
          </a:p>
        </p:txBody>
      </p:sp>
      <p:cxnSp>
        <p:nvCxnSpPr>
          <p:cNvPr id="11" name="Straight Arrow Connector 10"/>
          <p:cNvCxnSpPr>
            <a:stCxn id="13" idx="1"/>
          </p:cNvCxnSpPr>
          <p:nvPr/>
        </p:nvCxnSpPr>
        <p:spPr>
          <a:xfrm flipH="1" flipV="1">
            <a:off x="6210300" y="5141007"/>
            <a:ext cx="495300" cy="258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1"/>
          </p:cNvCxnSpPr>
          <p:nvPr/>
        </p:nvCxnSpPr>
        <p:spPr>
          <a:xfrm flipH="1" flipV="1">
            <a:off x="5567230" y="5458805"/>
            <a:ext cx="681170" cy="194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owchart: Process 19"/>
          <p:cNvSpPr/>
          <p:nvPr/>
        </p:nvSpPr>
        <p:spPr>
          <a:xfrm>
            <a:off x="5736009" y="4220554"/>
            <a:ext cx="922945" cy="275246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100" dirty="0" smtClean="0"/>
              <a:t>[</a:t>
            </a:r>
            <a:r>
              <a:rPr lang="ro-RO" sz="1100" dirty="0" smtClean="0"/>
              <a:t>cheia de 15</a:t>
            </a:r>
            <a:r>
              <a:rPr lang="en-US" sz="1100" dirty="0" smtClean="0"/>
              <a:t>]</a:t>
            </a:r>
            <a:endParaRPr lang="en-US" sz="1100" dirty="0"/>
          </a:p>
        </p:txBody>
      </p:sp>
      <p:cxnSp>
        <p:nvCxnSpPr>
          <p:cNvPr id="26" name="Straight Arrow Connector 25"/>
          <p:cNvCxnSpPr>
            <a:stCxn id="20" idx="1"/>
          </p:cNvCxnSpPr>
          <p:nvPr/>
        </p:nvCxnSpPr>
        <p:spPr>
          <a:xfrm flipH="1" flipV="1">
            <a:off x="5168782" y="3839554"/>
            <a:ext cx="567227" cy="5186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Process 29"/>
          <p:cNvSpPr/>
          <p:nvPr/>
        </p:nvSpPr>
        <p:spPr>
          <a:xfrm>
            <a:off x="6118076" y="3657600"/>
            <a:ext cx="2111524" cy="282635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100" dirty="0" smtClean="0"/>
              <a:t>[</a:t>
            </a:r>
            <a:r>
              <a:rPr lang="ro-RO" sz="1100" dirty="0" smtClean="0"/>
              <a:t>cafeaua </a:t>
            </a:r>
            <a:r>
              <a:rPr lang="en-US" sz="1100" dirty="0" smtClean="0"/>
              <a:t>cu </a:t>
            </a:r>
            <a:r>
              <a:rPr lang="en-US" sz="1100" dirty="0"/>
              <a:t>[</a:t>
            </a:r>
            <a:r>
              <a:rPr lang="en-US" sz="1100" dirty="0" err="1" smtClean="0"/>
              <a:t>lapte</a:t>
            </a:r>
            <a:r>
              <a:rPr lang="en-US" sz="1100" dirty="0" smtClean="0"/>
              <a:t>], [</a:t>
            </a:r>
            <a:r>
              <a:rPr lang="en-US" sz="1100" dirty="0" err="1" smtClean="0"/>
              <a:t>miere</a:t>
            </a:r>
            <a:r>
              <a:rPr lang="en-US" sz="1100" dirty="0" smtClean="0"/>
              <a:t>] </a:t>
            </a:r>
            <a:r>
              <a:rPr lang="ro-RO" sz="1100" dirty="0" smtClean="0"/>
              <a:t>și </a:t>
            </a:r>
            <a:r>
              <a:rPr lang="en-US" sz="1100" dirty="0" smtClean="0"/>
              <a:t>[</a:t>
            </a:r>
            <a:r>
              <a:rPr lang="ro-RO" sz="1100" dirty="0" smtClean="0"/>
              <a:t>scorțișoară</a:t>
            </a:r>
            <a:r>
              <a:rPr lang="en-US" sz="1100" dirty="0" smtClean="0"/>
              <a:t>]]</a:t>
            </a:r>
            <a:endParaRPr lang="en-US" sz="1100" dirty="0"/>
          </a:p>
        </p:txBody>
      </p:sp>
      <p:sp>
        <p:nvSpPr>
          <p:cNvPr id="36" name="Flowchart: Process 35"/>
          <p:cNvSpPr/>
          <p:nvPr/>
        </p:nvSpPr>
        <p:spPr>
          <a:xfrm>
            <a:off x="4966353" y="1371600"/>
            <a:ext cx="1882924" cy="398092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100" dirty="0" smtClean="0"/>
              <a:t>[</a:t>
            </a:r>
            <a:r>
              <a:rPr lang="ro-RO" sz="1100" dirty="0" smtClean="0"/>
              <a:t>cafeaua </a:t>
            </a:r>
            <a:r>
              <a:rPr lang="en-US" sz="1100" dirty="0" smtClean="0"/>
              <a:t>cu </a:t>
            </a:r>
            <a:r>
              <a:rPr lang="en-US" sz="1100" dirty="0"/>
              <a:t>[</a:t>
            </a:r>
            <a:r>
              <a:rPr lang="en-US" sz="1100" dirty="0" err="1" smtClean="0"/>
              <a:t>lapte</a:t>
            </a:r>
            <a:r>
              <a:rPr lang="en-US" sz="1100" dirty="0" smtClean="0"/>
              <a:t>], [</a:t>
            </a:r>
            <a:r>
              <a:rPr lang="en-US" sz="1100" dirty="0" err="1" smtClean="0"/>
              <a:t>miere</a:t>
            </a:r>
            <a:r>
              <a:rPr lang="en-US" sz="1100" dirty="0" smtClean="0"/>
              <a:t>] </a:t>
            </a:r>
            <a:r>
              <a:rPr lang="ro-RO" sz="1100" dirty="0" smtClean="0"/>
              <a:t>și</a:t>
            </a:r>
            <a:r>
              <a:rPr lang="en-US" sz="1100" dirty="0" smtClean="0"/>
              <a:t> cu</a:t>
            </a:r>
            <a:r>
              <a:rPr lang="ro-RO" sz="1100" dirty="0" smtClean="0"/>
              <a:t> </a:t>
            </a:r>
            <a:r>
              <a:rPr lang="en-US" sz="1100" dirty="0" smtClean="0"/>
              <a:t>[</a:t>
            </a:r>
            <a:r>
              <a:rPr lang="ro-RO" sz="1100" dirty="0" smtClean="0"/>
              <a:t>scorțișoară</a:t>
            </a:r>
            <a:r>
              <a:rPr lang="en-US" sz="1100" dirty="0" smtClean="0"/>
              <a:t>]]</a:t>
            </a:r>
            <a:endParaRPr lang="en-US" sz="1100" dirty="0"/>
          </a:p>
        </p:txBody>
      </p:sp>
      <p:cxnSp>
        <p:nvCxnSpPr>
          <p:cNvPr id="4101" name="Straight Arrow Connector 4100"/>
          <p:cNvCxnSpPr>
            <a:stCxn id="30" idx="1"/>
          </p:cNvCxnSpPr>
          <p:nvPr/>
        </p:nvCxnSpPr>
        <p:spPr>
          <a:xfrm flipH="1" flipV="1">
            <a:off x="5322072" y="2819400"/>
            <a:ext cx="796004" cy="9795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3" name="Straight Arrow Connector 4102"/>
          <p:cNvCxnSpPr>
            <a:stCxn id="36" idx="2"/>
          </p:cNvCxnSpPr>
          <p:nvPr/>
        </p:nvCxnSpPr>
        <p:spPr>
          <a:xfrm flipH="1">
            <a:off x="4966353" y="1769692"/>
            <a:ext cx="941462" cy="668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lowchart: Process 40"/>
          <p:cNvSpPr/>
          <p:nvPr/>
        </p:nvSpPr>
        <p:spPr>
          <a:xfrm>
            <a:off x="3090592" y="1462577"/>
            <a:ext cx="1252808" cy="213823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100" dirty="0" smtClean="0"/>
              <a:t>[o </a:t>
            </a:r>
            <a:r>
              <a:rPr lang="en-US" sz="1100" dirty="0" err="1" smtClean="0"/>
              <a:t>cafea</a:t>
            </a:r>
            <a:r>
              <a:rPr lang="en-US" sz="1100" dirty="0" smtClean="0"/>
              <a:t> </a:t>
            </a:r>
            <a:r>
              <a:rPr lang="en-US" sz="1100" dirty="0" err="1" smtClean="0"/>
              <a:t>mai</a:t>
            </a:r>
            <a:r>
              <a:rPr lang="en-US" sz="1100" dirty="0" smtClean="0"/>
              <a:t> </a:t>
            </a:r>
            <a:r>
              <a:rPr lang="ro-RO" sz="1100" dirty="0" smtClean="0"/>
              <a:t>tare</a:t>
            </a:r>
            <a:r>
              <a:rPr lang="en-US" sz="1100" dirty="0" smtClean="0"/>
              <a:t>]</a:t>
            </a:r>
            <a:endParaRPr lang="en-US" sz="1100" dirty="0"/>
          </a:p>
        </p:txBody>
      </p:sp>
      <p:cxnSp>
        <p:nvCxnSpPr>
          <p:cNvPr id="4105" name="Straight Arrow Connector 4104"/>
          <p:cNvCxnSpPr>
            <a:stCxn id="41" idx="2"/>
          </p:cNvCxnSpPr>
          <p:nvPr/>
        </p:nvCxnSpPr>
        <p:spPr>
          <a:xfrm flipH="1">
            <a:off x="2590800" y="1676400"/>
            <a:ext cx="1126196" cy="469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Process 24"/>
          <p:cNvSpPr/>
          <p:nvPr/>
        </p:nvSpPr>
        <p:spPr>
          <a:xfrm>
            <a:off x="6773254" y="3174762"/>
            <a:ext cx="2065769" cy="398092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100" dirty="0" smtClean="0"/>
              <a:t>[u</a:t>
            </a:r>
            <a:r>
              <a:rPr lang="ro-RO" sz="1100" dirty="0" smtClean="0"/>
              <a:t>șa de </a:t>
            </a:r>
            <a:r>
              <a:rPr lang="en-US" sz="1100" dirty="0" smtClean="0"/>
              <a:t>[</a:t>
            </a:r>
            <a:r>
              <a:rPr lang="ro-RO" sz="1100" dirty="0" smtClean="0"/>
              <a:t>stic</a:t>
            </a:r>
            <a:r>
              <a:rPr lang="en-US" sz="1100" dirty="0" smtClean="0"/>
              <a:t>l</a:t>
            </a:r>
            <a:r>
              <a:rPr lang="ro-RO" sz="1100" dirty="0" smtClean="0"/>
              <a:t>ă</a:t>
            </a:r>
            <a:r>
              <a:rPr lang="en-US" sz="1100" dirty="0" smtClean="0"/>
              <a:t>]</a:t>
            </a:r>
            <a:r>
              <a:rPr lang="ro-RO" sz="1100" dirty="0" smtClean="0"/>
              <a:t>, a </a:t>
            </a:r>
            <a:r>
              <a:rPr lang="en-US" sz="1100" dirty="0" smtClean="0"/>
              <a:t>[</a:t>
            </a:r>
            <a:r>
              <a:rPr lang="ro-RO" sz="1100" dirty="0" smtClean="0"/>
              <a:t>blocului</a:t>
            </a:r>
            <a:r>
              <a:rPr lang="en-US" sz="1100" dirty="0" smtClean="0"/>
              <a:t>]] </a:t>
            </a:r>
            <a:r>
              <a:rPr lang="en-US" sz="1100" dirty="0" err="1" smtClean="0"/>
              <a:t>vs</a:t>
            </a:r>
            <a:endParaRPr lang="en-US" sz="1100" dirty="0" smtClean="0"/>
          </a:p>
          <a:p>
            <a:pPr algn="just"/>
            <a:r>
              <a:rPr lang="en-US" sz="1100" dirty="0"/>
              <a:t>[u</a:t>
            </a:r>
            <a:r>
              <a:rPr lang="ro-RO" sz="1100" dirty="0"/>
              <a:t>șa de </a:t>
            </a:r>
            <a:r>
              <a:rPr lang="en-US" sz="1100" dirty="0"/>
              <a:t>[</a:t>
            </a:r>
            <a:r>
              <a:rPr lang="ro-RO" sz="1100" dirty="0" smtClean="0"/>
              <a:t>stic</a:t>
            </a:r>
            <a:r>
              <a:rPr lang="en-US" sz="1100" dirty="0" smtClean="0"/>
              <a:t>l</a:t>
            </a:r>
            <a:r>
              <a:rPr lang="ro-RO" sz="1100" dirty="0" smtClean="0"/>
              <a:t>ă </a:t>
            </a:r>
            <a:r>
              <a:rPr lang="ro-RO" sz="1100" dirty="0"/>
              <a:t>a </a:t>
            </a:r>
            <a:r>
              <a:rPr lang="en-US" sz="1100" dirty="0"/>
              <a:t>[</a:t>
            </a:r>
            <a:r>
              <a:rPr lang="ro-RO" sz="1100" dirty="0"/>
              <a:t>blocului</a:t>
            </a:r>
            <a:r>
              <a:rPr lang="en-US" sz="1100" dirty="0" smtClean="0"/>
              <a:t>]]]</a:t>
            </a:r>
            <a:endParaRPr lang="en-US" sz="1100" dirty="0"/>
          </a:p>
        </p:txBody>
      </p:sp>
      <p:cxnSp>
        <p:nvCxnSpPr>
          <p:cNvPr id="16" name="Straight Arrow Connector 15"/>
          <p:cNvCxnSpPr>
            <a:stCxn id="25" idx="1"/>
          </p:cNvCxnSpPr>
          <p:nvPr/>
        </p:nvCxnSpPr>
        <p:spPr>
          <a:xfrm flipH="1" flipV="1">
            <a:off x="6457779" y="3174762"/>
            <a:ext cx="315475" cy="199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23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NP chunking grammar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122 graphs</a:t>
            </a:r>
          </a:p>
          <a:p>
            <a:r>
              <a:rPr lang="ro-RO" dirty="0" smtClean="0"/>
              <a:t>1288 nodes</a:t>
            </a:r>
          </a:p>
          <a:p>
            <a:r>
              <a:rPr lang="ro-RO" dirty="0"/>
              <a:t>2</a:t>
            </a:r>
            <a:r>
              <a:rPr lang="ro-RO" dirty="0" smtClean="0"/>
              <a:t>12 token matching nodes</a:t>
            </a:r>
          </a:p>
          <a:p>
            <a:r>
              <a:rPr lang="ro-RO" dirty="0" smtClean="0"/>
              <a:t>466 jump nodes</a:t>
            </a:r>
          </a:p>
          <a:p>
            <a:r>
              <a:rPr lang="ro-RO" dirty="0" smtClean="0"/>
              <a:t>1621 arcs</a:t>
            </a:r>
          </a:p>
          <a:p>
            <a:r>
              <a:rPr lang="ro-RO" dirty="0" smtClean="0"/>
              <a:t>28308 NP</a:t>
            </a:r>
            <a:r>
              <a:rPr lang="en-US" dirty="0" smtClean="0"/>
              <a:t>s in the 1984 corpus (6726 sentences, </a:t>
            </a:r>
            <a:r>
              <a:rPr lang="en-US" smtClean="0"/>
              <a:t>118334 tokens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0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Grammar Studio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tool for creating and applying a type of Augmented Transitional Networks on text.</a:t>
            </a:r>
          </a:p>
          <a:p>
            <a:r>
              <a:rPr lang="en-US" dirty="0" smtClean="0"/>
              <a:t>ATN</a:t>
            </a:r>
            <a:r>
              <a:rPr lang="ro-RO" dirty="0" smtClean="0"/>
              <a:t> </a:t>
            </a:r>
            <a:r>
              <a:rPr lang="en-US" dirty="0" smtClean="0"/>
              <a:t>-</a:t>
            </a:r>
            <a:r>
              <a:rPr lang="ro-RO" dirty="0" smtClean="0"/>
              <a:t> like </a:t>
            </a:r>
            <a:r>
              <a:rPr lang="en-US" dirty="0" smtClean="0"/>
              <a:t>a state machine</a:t>
            </a:r>
            <a:r>
              <a:rPr lang="ro-RO" dirty="0" smtClean="0"/>
              <a:t> but</a:t>
            </a:r>
            <a:r>
              <a:rPr lang="en-US" dirty="0" smtClean="0"/>
              <a:t> structured into named graphs of nodes. Nodes can “jump” to other graphs.</a:t>
            </a:r>
          </a:p>
          <a:p>
            <a:r>
              <a:rPr lang="en-US" dirty="0" smtClean="0"/>
              <a:t>Similar to </a:t>
            </a:r>
            <a:r>
              <a:rPr lang="en-US" dirty="0" err="1" smtClean="0"/>
              <a:t>Nooj</a:t>
            </a:r>
            <a:endParaRPr lang="en-US" dirty="0" smtClean="0"/>
          </a:p>
          <a:p>
            <a:r>
              <a:rPr lang="en-US" dirty="0" smtClean="0"/>
              <a:t>An open source Java project (on </a:t>
            </a:r>
            <a:r>
              <a:rPr lang="en-US" dirty="0" err="1" smtClean="0"/>
              <a:t>SourceForge</a:t>
            </a:r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https</a:t>
            </a:r>
            <a:r>
              <a:rPr lang="en-US" dirty="0">
                <a:solidFill>
                  <a:srgbClr val="0070C0"/>
                </a:solidFill>
              </a:rPr>
              <a:t>://sourceforge.net/projects/ggs</a:t>
            </a:r>
            <a:r>
              <a:rPr lang="en-US" dirty="0" smtClean="0">
                <a:solidFill>
                  <a:srgbClr val="0070C0"/>
                </a:solidFill>
              </a:rPr>
              <a:t>/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Used for finding and annotating sequences of tokens which meet certain conditions.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GGS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Easily edit and test grammars</a:t>
            </a:r>
          </a:p>
          <a:p>
            <a:r>
              <a:rPr lang="ro-RO" dirty="0" smtClean="0"/>
              <a:t>Find longest maches</a:t>
            </a:r>
          </a:p>
          <a:p>
            <a:r>
              <a:rPr lang="ro-RO" dirty="0" smtClean="0"/>
              <a:t>Enforce custom priority between grammar paths</a:t>
            </a:r>
          </a:p>
          <a:p>
            <a:r>
              <a:rPr lang="ro-RO" dirty="0" smtClean="0"/>
              <a:t>Enforce recursion limit for nodes.</a:t>
            </a:r>
          </a:p>
          <a:p>
            <a:r>
              <a:rPr lang="ro-RO" dirty="0" smtClean="0"/>
              <a:t>(Recursively) Annotate matched tokens</a:t>
            </a:r>
          </a:p>
          <a:p>
            <a:r>
              <a:rPr lang="ro-RO" dirty="0" smtClean="0"/>
              <a:t>Usable as an end-user tool or as java library.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5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GGS input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/>
              <a:t>&lt;S&gt;</a:t>
            </a:r>
          </a:p>
          <a:p>
            <a:pPr marL="0" indent="0">
              <a:buNone/>
            </a:pPr>
            <a:r>
              <a:rPr lang="en-US" sz="1200" dirty="0" smtClean="0"/>
              <a:t>    </a:t>
            </a:r>
            <a:r>
              <a:rPr lang="en-US" sz="1200" dirty="0"/>
              <a:t>&lt;W LEMMA="</a:t>
            </a:r>
            <a:r>
              <a:rPr lang="en-US" sz="1200" dirty="0" err="1"/>
              <a:t>hol</a:t>
            </a:r>
            <a:r>
              <a:rPr lang="en-US" sz="1200" dirty="0"/>
              <a:t>" POS="NOUN" Type="common" Gender="masculine" Number="singular" Definiteness="yes"&gt;</a:t>
            </a:r>
            <a:r>
              <a:rPr lang="en-US" sz="1200" dirty="0" err="1"/>
              <a:t>Holul</a:t>
            </a:r>
            <a:r>
              <a:rPr lang="en-US" sz="1200" dirty="0"/>
              <a:t>&lt;/W&gt;</a:t>
            </a:r>
          </a:p>
          <a:p>
            <a:pPr marL="0" indent="0">
              <a:buNone/>
            </a:pPr>
            <a:r>
              <a:rPr lang="en-US" sz="1200" dirty="0"/>
              <a:t>    &lt;W LEMMA="bloc" POS="NOUN" Type="common" Gender="masculine" Number="singular" Definiteness="yes"&gt;</a:t>
            </a:r>
            <a:r>
              <a:rPr lang="en-US" sz="1200" dirty="0" err="1"/>
              <a:t>blocului</a:t>
            </a:r>
            <a:r>
              <a:rPr lang="en-US" sz="1200" dirty="0"/>
              <a:t>&lt;/W&gt;</a:t>
            </a:r>
          </a:p>
          <a:p>
            <a:pPr marL="0" indent="0">
              <a:buNone/>
            </a:pPr>
            <a:r>
              <a:rPr lang="en-US" sz="1200" dirty="0"/>
              <a:t>    &lt;W LEMMA="</a:t>
            </a:r>
            <a:r>
              <a:rPr lang="en-US" sz="1200" dirty="0" err="1"/>
              <a:t>mirosi</a:t>
            </a:r>
            <a:r>
              <a:rPr lang="en-US" sz="1200" dirty="0"/>
              <a:t>" POS="VERB" Type="main" Mood="indic." Tense="imperfect" Person="third" Number="singular"&gt;</a:t>
            </a:r>
            <a:r>
              <a:rPr lang="en-US" sz="1200" dirty="0" err="1"/>
              <a:t>mirosea</a:t>
            </a:r>
            <a:r>
              <a:rPr lang="en-US" sz="1200" dirty="0"/>
              <a:t>&lt;/W&gt;</a:t>
            </a:r>
          </a:p>
          <a:p>
            <a:pPr marL="0" indent="0">
              <a:buNone/>
            </a:pPr>
            <a:r>
              <a:rPr lang="en-US" sz="1200" dirty="0"/>
              <a:t>    &lt;W LEMMA="a" POS="ADPOSITION" Type="preposition" Formation="simple"&gt;a&lt;/W&gt;</a:t>
            </a:r>
          </a:p>
          <a:p>
            <a:pPr marL="0" indent="0">
              <a:buNone/>
            </a:pPr>
            <a:r>
              <a:rPr lang="en-US" sz="1200" dirty="0"/>
              <a:t>    &lt;W LEMMA="</a:t>
            </a:r>
            <a:r>
              <a:rPr lang="en-US" sz="1200" dirty="0" err="1"/>
              <a:t>varză</a:t>
            </a:r>
            <a:r>
              <a:rPr lang="en-US" sz="1200" dirty="0"/>
              <a:t>" POS="NOUN" Type="common" Gender="feminine" Number="singular" Definiteness="no"&gt;</a:t>
            </a:r>
            <a:r>
              <a:rPr lang="en-US" sz="1200" dirty="0" err="1"/>
              <a:t>varză</a:t>
            </a:r>
            <a:r>
              <a:rPr lang="en-US" sz="1200" dirty="0"/>
              <a:t>&lt;/W&gt;</a:t>
            </a:r>
          </a:p>
          <a:p>
            <a:pPr marL="0" indent="0">
              <a:buNone/>
            </a:pPr>
            <a:r>
              <a:rPr lang="en-US" sz="1200" dirty="0"/>
              <a:t>    &lt;W LEMMA="</a:t>
            </a:r>
            <a:r>
              <a:rPr lang="en-US" sz="1200" dirty="0" err="1"/>
              <a:t>călit</a:t>
            </a:r>
            <a:r>
              <a:rPr lang="en-US" sz="1200" dirty="0"/>
              <a:t>" POS="ADJECTIVE" Type="</a:t>
            </a:r>
            <a:r>
              <a:rPr lang="en-US" sz="1200" dirty="0" err="1"/>
              <a:t>qualificative</a:t>
            </a:r>
            <a:r>
              <a:rPr lang="en-US" sz="1200" dirty="0"/>
              <a:t>" Degree="positive" Gender="feminine" Number="singular" Definiteness="no"&gt;</a:t>
            </a:r>
            <a:r>
              <a:rPr lang="en-US" sz="1200" dirty="0" err="1"/>
              <a:t>călită</a:t>
            </a:r>
            <a:r>
              <a:rPr lang="en-US" sz="1200" dirty="0"/>
              <a:t>&lt;/W&gt;</a:t>
            </a:r>
          </a:p>
          <a:p>
            <a:pPr marL="0" indent="0">
              <a:buNone/>
            </a:pPr>
            <a:r>
              <a:rPr lang="en-US" sz="1200" dirty="0"/>
              <a:t>    &lt;W Type="PERIOD" POS="PERIOD" LEMMA="."&gt;.&lt;/W&gt;</a:t>
            </a:r>
          </a:p>
          <a:p>
            <a:pPr marL="0" indent="0">
              <a:buNone/>
            </a:pPr>
            <a:r>
              <a:rPr lang="en-US" sz="1200" dirty="0"/>
              <a:t>&lt;/S</a:t>
            </a:r>
            <a:r>
              <a:rPr lang="en-US" sz="1200" dirty="0" smtClean="0"/>
              <a:t>&gt;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4114801"/>
            <a:ext cx="3286125" cy="86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114801"/>
            <a:ext cx="4114800" cy="1016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0075" y="4953000"/>
            <a:ext cx="1386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 smtClean="0"/>
              <a:t>v</a:t>
            </a:r>
            <a:r>
              <a:rPr lang="en-US" dirty="0" err="1" smtClean="0"/>
              <a:t>arz</a:t>
            </a:r>
            <a:r>
              <a:rPr lang="ro-RO" dirty="0" smtClean="0"/>
              <a:t>ă călită</a:t>
            </a:r>
          </a:p>
          <a:p>
            <a:r>
              <a:rPr lang="ro-RO" dirty="0" smtClean="0"/>
              <a:t>preșuri vechi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5105400"/>
            <a:ext cx="2391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O</a:t>
            </a:r>
            <a:r>
              <a:rPr lang="ro-RO" dirty="0" smtClean="0"/>
              <a:t> zi senină și friguroasă</a:t>
            </a:r>
          </a:p>
          <a:p>
            <a:r>
              <a:rPr lang="ro-RO" dirty="0"/>
              <a:t>f</a:t>
            </a:r>
            <a:r>
              <a:rPr lang="ro-RO" dirty="0" smtClean="0"/>
              <a:t>igura enorma, lată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8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4333875" cy="1839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599" y="3276600"/>
            <a:ext cx="4333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mici vârtejuri</a:t>
            </a:r>
          </a:p>
          <a:p>
            <a:r>
              <a:rPr lang="ro-RO" dirty="0" smtClean="0"/>
              <a:t>un singur cuvânt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37" y="4791722"/>
            <a:ext cx="2367894" cy="1084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9599" y="374419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9599" y="4038600"/>
            <a:ext cx="7776841" cy="753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o-RO" sz="2400" dirty="0" smtClean="0"/>
              <a:t>Jump nodes</a:t>
            </a:r>
            <a:endParaRPr lang="en-US" sz="24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791722"/>
            <a:ext cx="4724399" cy="939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823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A simple recursive Noun Phrase Chunking grammar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0235" y="4372928"/>
            <a:ext cx="7776841" cy="494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o-RO" sz="2400" dirty="0" smtClean="0"/>
              <a:t>Path priority and Annotations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895600"/>
            <a:ext cx="465505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 smtClean="0"/>
              <a:t>O zi senină și friguroasă de aprilie</a:t>
            </a:r>
          </a:p>
          <a:p>
            <a:r>
              <a:rPr lang="ro-RO" dirty="0" smtClean="0"/>
              <a:t>un turn uriaș și alb deasupra peisajului mohorât</a:t>
            </a:r>
          </a:p>
          <a:p>
            <a:r>
              <a:rPr lang="ro-RO" dirty="0" smtClean="0"/>
              <a:t>o listă de cifre legate de productia de fontă</a:t>
            </a:r>
          </a:p>
          <a:p>
            <a:r>
              <a:rPr lang="ro-RO" dirty="0" smtClean="0"/>
              <a:t>figura enorma, lată de_peste un metru</a:t>
            </a:r>
          </a:p>
          <a:p>
            <a:r>
              <a:rPr lang="ro-RO" dirty="0" smtClean="0"/>
              <a:t>acoperișurile de fier ruginite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66049"/>
            <a:ext cx="7348537" cy="102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67922"/>
            <a:ext cx="7515225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378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o-RO" sz="1400" dirty="0" smtClean="0"/>
              <a:t>o listă legată de producția de fontă</a:t>
            </a:r>
          </a:p>
          <a:p>
            <a:pPr marL="0" indent="0">
              <a:buNone/>
            </a:pPr>
            <a:r>
              <a:rPr lang="vi-VN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vi-VN" sz="1600" dirty="0">
                <a:latin typeface="Courier New" pitchFamily="49" charset="0"/>
                <a:cs typeface="Courier New" pitchFamily="49" charset="0"/>
              </a:rPr>
              <a:t>NP&gt;</a:t>
            </a:r>
          </a:p>
          <a:p>
            <a:pPr marL="400050" lvl="1" indent="0">
              <a:buNone/>
            </a:pPr>
            <a:r>
              <a:rPr lang="vi-VN" sz="1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vi-VN" sz="1400" dirty="0">
                <a:latin typeface="Courier New" pitchFamily="49" charset="0"/>
                <a:cs typeface="Courier New" pitchFamily="49" charset="0"/>
              </a:rPr>
              <a:t>w </a:t>
            </a:r>
            <a:r>
              <a:rPr lang="vi-VN" sz="1400" dirty="0" smtClean="0">
                <a:latin typeface="Courier New" pitchFamily="49" charset="0"/>
                <a:cs typeface="Courier New" pitchFamily="49" charset="0"/>
              </a:rPr>
              <a:t>MSD</a:t>
            </a:r>
            <a:r>
              <a:rPr lang="vi-VN" sz="1400" dirty="0">
                <a:latin typeface="Courier New" pitchFamily="49" charset="0"/>
                <a:cs typeface="Courier New" pitchFamily="49" charset="0"/>
              </a:rPr>
              <a:t>="Tifsr" </a:t>
            </a:r>
            <a:r>
              <a:rPr lang="vi-VN" sz="1400" dirty="0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vi-VN" sz="1400" dirty="0">
                <a:latin typeface="Courier New" pitchFamily="49" charset="0"/>
                <a:cs typeface="Courier New" pitchFamily="49" charset="0"/>
              </a:rPr>
              <a:t>="ARTICLE" </a:t>
            </a:r>
            <a:r>
              <a:rPr lang="vi-VN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vi-VN" sz="1400" dirty="0">
                <a:latin typeface="Courier New" pitchFamily="49" charset="0"/>
                <a:cs typeface="Courier New" pitchFamily="49" charset="0"/>
              </a:rPr>
              <a:t>lemma="un</a:t>
            </a:r>
            <a:r>
              <a:rPr lang="vi-VN" sz="1400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vi-VN" sz="1400" dirty="0">
                <a:latin typeface="Courier New" pitchFamily="49" charset="0"/>
                <a:cs typeface="Courier New" pitchFamily="49" charset="0"/>
              </a:rPr>
              <a:t>o&lt;/w&gt;</a:t>
            </a:r>
          </a:p>
          <a:p>
            <a:pPr marL="400050" lvl="1" indent="0">
              <a:buNone/>
            </a:pPr>
            <a:r>
              <a:rPr lang="vi-VN" sz="1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vi-VN" sz="1400" dirty="0">
                <a:latin typeface="Courier New" pitchFamily="49" charset="0"/>
                <a:cs typeface="Courier New" pitchFamily="49" charset="0"/>
              </a:rPr>
              <a:t>w </a:t>
            </a:r>
            <a:r>
              <a:rPr lang="vi-VN" sz="1400" dirty="0" smtClean="0">
                <a:latin typeface="Courier New" pitchFamily="49" charset="0"/>
                <a:cs typeface="Courier New" pitchFamily="49" charset="0"/>
              </a:rPr>
              <a:t>MSD</a:t>
            </a:r>
            <a:r>
              <a:rPr lang="vi-VN" sz="1400" dirty="0">
                <a:latin typeface="Courier New" pitchFamily="49" charset="0"/>
                <a:cs typeface="Courier New" pitchFamily="49" charset="0"/>
              </a:rPr>
              <a:t>="Ncfsrn" </a:t>
            </a:r>
            <a:r>
              <a:rPr lang="vi-VN" sz="1400" dirty="0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vi-VN" sz="1400" dirty="0">
                <a:latin typeface="Courier New" pitchFamily="49" charset="0"/>
                <a:cs typeface="Courier New" pitchFamily="49" charset="0"/>
              </a:rPr>
              <a:t>="NOUN" </a:t>
            </a:r>
            <a:r>
              <a:rPr lang="vi-VN" sz="1400" dirty="0" smtClean="0">
                <a:latin typeface="Courier New" pitchFamily="49" charset="0"/>
                <a:cs typeface="Courier New" pitchFamily="49" charset="0"/>
              </a:rPr>
              <a:t>lemma</a:t>
            </a:r>
            <a:r>
              <a:rPr lang="vi-VN" sz="1400" dirty="0">
                <a:latin typeface="Courier New" pitchFamily="49" charset="0"/>
                <a:cs typeface="Courier New" pitchFamily="49" charset="0"/>
              </a:rPr>
              <a:t>="listă</a:t>
            </a:r>
            <a:r>
              <a:rPr lang="vi-VN" sz="1400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vi-VN" sz="1400" dirty="0">
                <a:latin typeface="Courier New" pitchFamily="49" charset="0"/>
                <a:cs typeface="Courier New" pitchFamily="49" charset="0"/>
              </a:rPr>
              <a:t>listă&lt;/w&gt;</a:t>
            </a:r>
          </a:p>
          <a:p>
            <a:pPr marL="400050" lvl="1" indent="0">
              <a:buNone/>
            </a:pPr>
            <a:r>
              <a:rPr lang="vi-VN" sz="1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vi-VN" sz="1400" dirty="0">
                <a:latin typeface="Courier New" pitchFamily="49" charset="0"/>
                <a:cs typeface="Courier New" pitchFamily="49" charset="0"/>
              </a:rPr>
              <a:t>w MSD="Sp" POS="ADPOSITION" </a:t>
            </a:r>
            <a:r>
              <a:rPr lang="vi-VN" sz="1400" dirty="0" smtClean="0">
                <a:latin typeface="Courier New" pitchFamily="49" charset="0"/>
                <a:cs typeface="Courier New" pitchFamily="49" charset="0"/>
              </a:rPr>
              <a:t>lemma</a:t>
            </a:r>
            <a:r>
              <a:rPr lang="vi-VN" sz="1400" dirty="0">
                <a:latin typeface="Courier New" pitchFamily="49" charset="0"/>
                <a:cs typeface="Courier New" pitchFamily="49" charset="0"/>
              </a:rPr>
              <a:t>="de</a:t>
            </a:r>
            <a:r>
              <a:rPr lang="vi-VN" sz="1400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vi-VN" sz="1400" dirty="0">
                <a:latin typeface="Courier New" pitchFamily="49" charset="0"/>
                <a:cs typeface="Courier New" pitchFamily="49" charset="0"/>
              </a:rPr>
              <a:t>de&lt;/w&gt;</a:t>
            </a:r>
          </a:p>
          <a:p>
            <a:pPr marL="400050" lvl="1" indent="0">
              <a:buNone/>
            </a:pPr>
            <a:r>
              <a:rPr lang="vi-VN" sz="1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vi-VN" sz="1400" dirty="0">
                <a:latin typeface="Courier New" pitchFamily="49" charset="0"/>
                <a:cs typeface="Courier New" pitchFamily="49" charset="0"/>
              </a:rPr>
              <a:t>NP&gt;</a:t>
            </a:r>
          </a:p>
          <a:p>
            <a:pPr marL="800100" lvl="2" indent="0">
              <a:buNone/>
            </a:pPr>
            <a:r>
              <a:rPr lang="vi-VN" sz="12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vi-VN" sz="1200" dirty="0">
                <a:latin typeface="Courier New" pitchFamily="49" charset="0"/>
                <a:cs typeface="Courier New" pitchFamily="49" charset="0"/>
              </a:rPr>
              <a:t>w </a:t>
            </a:r>
            <a:r>
              <a:rPr lang="vi-VN" sz="1200" dirty="0" smtClean="0">
                <a:latin typeface="Courier New" pitchFamily="49" charset="0"/>
                <a:cs typeface="Courier New" pitchFamily="49" charset="0"/>
              </a:rPr>
              <a:t>MSD</a:t>
            </a:r>
            <a:r>
              <a:rPr lang="vi-VN" sz="1200" dirty="0">
                <a:latin typeface="Courier New" pitchFamily="49" charset="0"/>
                <a:cs typeface="Courier New" pitchFamily="49" charset="0"/>
              </a:rPr>
              <a:t>="Ncfprn</a:t>
            </a:r>
            <a:r>
              <a:rPr lang="vi-VN" sz="12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vi-VN" sz="1200" dirty="0">
                <a:latin typeface="Courier New" pitchFamily="49" charset="0"/>
                <a:cs typeface="Courier New" pitchFamily="49" charset="0"/>
              </a:rPr>
              <a:t>POS="NOUN" </a:t>
            </a:r>
            <a:r>
              <a:rPr lang="vi-VN" sz="1200" dirty="0" smtClean="0">
                <a:latin typeface="Courier New" pitchFamily="49" charset="0"/>
                <a:cs typeface="Courier New" pitchFamily="49" charset="0"/>
              </a:rPr>
              <a:t>lemma</a:t>
            </a:r>
            <a:r>
              <a:rPr lang="vi-VN" sz="1200" dirty="0">
                <a:latin typeface="Courier New" pitchFamily="49" charset="0"/>
                <a:cs typeface="Courier New" pitchFamily="49" charset="0"/>
              </a:rPr>
              <a:t>="cifră</a:t>
            </a:r>
            <a:r>
              <a:rPr lang="vi-VN" sz="1200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vi-VN" sz="1200" dirty="0">
                <a:latin typeface="Courier New" pitchFamily="49" charset="0"/>
                <a:cs typeface="Courier New" pitchFamily="49" charset="0"/>
              </a:rPr>
              <a:t>cifre&lt;/w&gt;</a:t>
            </a:r>
          </a:p>
          <a:p>
            <a:pPr marL="800100" lvl="2" indent="0">
              <a:buNone/>
            </a:pPr>
            <a:r>
              <a:rPr lang="vi-VN" sz="12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vi-VN" sz="1200" dirty="0">
                <a:latin typeface="Courier New" pitchFamily="49" charset="0"/>
                <a:cs typeface="Courier New" pitchFamily="49" charset="0"/>
              </a:rPr>
              <a:t>w </a:t>
            </a:r>
            <a:r>
              <a:rPr lang="vi-VN" sz="1200" dirty="0" smtClean="0">
                <a:latin typeface="Courier New" pitchFamily="49" charset="0"/>
                <a:cs typeface="Courier New" pitchFamily="49" charset="0"/>
              </a:rPr>
              <a:t>MSD</a:t>
            </a:r>
            <a:r>
              <a:rPr lang="vi-VN" sz="1200" dirty="0">
                <a:latin typeface="Courier New" pitchFamily="49" charset="0"/>
                <a:cs typeface="Courier New" pitchFamily="49" charset="0"/>
              </a:rPr>
              <a:t>="Afpfprn" </a:t>
            </a:r>
            <a:r>
              <a:rPr lang="ro-RO" sz="1200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vi-VN" sz="1200" dirty="0" smtClean="0">
                <a:latin typeface="Courier New" pitchFamily="49" charset="0"/>
                <a:cs typeface="Courier New" pitchFamily="49" charset="0"/>
              </a:rPr>
              <a:t>OS</a:t>
            </a:r>
            <a:r>
              <a:rPr lang="vi-VN" sz="1200" dirty="0">
                <a:latin typeface="Courier New" pitchFamily="49" charset="0"/>
                <a:cs typeface="Courier New" pitchFamily="49" charset="0"/>
              </a:rPr>
              <a:t>="ADJECTIVE" </a:t>
            </a:r>
            <a:r>
              <a:rPr lang="vi-VN" sz="1200" dirty="0" smtClean="0">
                <a:latin typeface="Courier New" pitchFamily="49" charset="0"/>
                <a:cs typeface="Courier New" pitchFamily="49" charset="0"/>
              </a:rPr>
              <a:t>lemma</a:t>
            </a:r>
            <a:r>
              <a:rPr lang="vi-VN" sz="1200" dirty="0">
                <a:latin typeface="Courier New" pitchFamily="49" charset="0"/>
                <a:cs typeface="Courier New" pitchFamily="49" charset="0"/>
              </a:rPr>
              <a:t>="legat</a:t>
            </a:r>
            <a:r>
              <a:rPr lang="vi-VN" sz="1200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vi-VN" sz="1200" dirty="0">
                <a:latin typeface="Courier New" pitchFamily="49" charset="0"/>
                <a:cs typeface="Courier New" pitchFamily="49" charset="0"/>
              </a:rPr>
              <a:t>legate&lt;/w&gt;</a:t>
            </a:r>
          </a:p>
          <a:p>
            <a:pPr marL="800100" lvl="2" indent="0">
              <a:buNone/>
            </a:pPr>
            <a:r>
              <a:rPr lang="vi-VN" sz="12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vi-VN" sz="1200" dirty="0">
                <a:latin typeface="Courier New" pitchFamily="49" charset="0"/>
                <a:cs typeface="Courier New" pitchFamily="49" charset="0"/>
              </a:rPr>
              <a:t>w MSD="Sp" POS="ADPOSITION" </a:t>
            </a:r>
            <a:r>
              <a:rPr lang="vi-VN" sz="1200" dirty="0" smtClean="0">
                <a:latin typeface="Courier New" pitchFamily="49" charset="0"/>
                <a:cs typeface="Courier New" pitchFamily="49" charset="0"/>
              </a:rPr>
              <a:t>lemma</a:t>
            </a:r>
            <a:r>
              <a:rPr lang="vi-VN" sz="1200" dirty="0">
                <a:latin typeface="Courier New" pitchFamily="49" charset="0"/>
                <a:cs typeface="Courier New" pitchFamily="49" charset="0"/>
              </a:rPr>
              <a:t>="de</a:t>
            </a:r>
            <a:r>
              <a:rPr lang="vi-VN" sz="1200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vi-VN" sz="1200" dirty="0">
                <a:latin typeface="Courier New" pitchFamily="49" charset="0"/>
                <a:cs typeface="Courier New" pitchFamily="49" charset="0"/>
              </a:rPr>
              <a:t>de&lt;/w&gt;</a:t>
            </a:r>
          </a:p>
          <a:p>
            <a:pPr marL="800100" lvl="2" indent="0">
              <a:buNone/>
            </a:pPr>
            <a:r>
              <a:rPr lang="vi-VN" sz="12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vi-VN" sz="1200" dirty="0">
                <a:latin typeface="Courier New" pitchFamily="49" charset="0"/>
                <a:cs typeface="Courier New" pitchFamily="49" charset="0"/>
              </a:rPr>
              <a:t>NP&gt;</a:t>
            </a:r>
          </a:p>
          <a:p>
            <a:pPr marL="1257300" lvl="3" indent="0">
              <a:buNone/>
            </a:pPr>
            <a:r>
              <a:rPr lang="vi-VN" sz="1100" dirty="0" smtClean="0">
                <a:latin typeface="Courier New" pitchFamily="49" charset="0"/>
                <a:cs typeface="Courier New" pitchFamily="49" charset="0"/>
              </a:rPr>
              <a:t>&lt;w</a:t>
            </a:r>
            <a:r>
              <a:rPr lang="ro-RO" sz="1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vi-VN" sz="1100" dirty="0" smtClean="0">
                <a:latin typeface="Courier New" pitchFamily="49" charset="0"/>
                <a:cs typeface="Courier New" pitchFamily="49" charset="0"/>
              </a:rPr>
              <a:t>MSD</a:t>
            </a:r>
            <a:r>
              <a:rPr lang="vi-VN" sz="1100" dirty="0">
                <a:latin typeface="Courier New" pitchFamily="49" charset="0"/>
                <a:cs typeface="Courier New" pitchFamily="49" charset="0"/>
              </a:rPr>
              <a:t>="Ncfsry</a:t>
            </a:r>
            <a:r>
              <a:rPr lang="vi-VN" sz="1100" dirty="0" smtClean="0">
                <a:latin typeface="Courier New" pitchFamily="49" charset="0"/>
                <a:cs typeface="Courier New" pitchFamily="49" charset="0"/>
              </a:rPr>
              <a:t>" POS</a:t>
            </a:r>
            <a:r>
              <a:rPr lang="vi-VN" sz="1100" dirty="0">
                <a:latin typeface="Courier New" pitchFamily="49" charset="0"/>
                <a:cs typeface="Courier New" pitchFamily="49" charset="0"/>
              </a:rPr>
              <a:t>="NOUN" </a:t>
            </a:r>
            <a:r>
              <a:rPr lang="vi-VN" sz="1100" dirty="0" smtClean="0">
                <a:latin typeface="Courier New" pitchFamily="49" charset="0"/>
                <a:cs typeface="Courier New" pitchFamily="49" charset="0"/>
              </a:rPr>
              <a:t>lemma</a:t>
            </a:r>
            <a:r>
              <a:rPr lang="vi-VN" sz="1100" dirty="0">
                <a:latin typeface="Courier New" pitchFamily="49" charset="0"/>
                <a:cs typeface="Courier New" pitchFamily="49" charset="0"/>
              </a:rPr>
              <a:t>="producţie</a:t>
            </a:r>
            <a:r>
              <a:rPr lang="vi-VN" sz="1100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vi-VN" sz="1100" dirty="0">
                <a:latin typeface="Courier New" pitchFamily="49" charset="0"/>
                <a:cs typeface="Courier New" pitchFamily="49" charset="0"/>
              </a:rPr>
              <a:t>producţia&lt;/w&gt;</a:t>
            </a:r>
          </a:p>
          <a:p>
            <a:pPr marL="1257300" lvl="3" indent="0">
              <a:buNone/>
            </a:pPr>
            <a:r>
              <a:rPr lang="vi-VN" sz="11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vi-VN" sz="1100" dirty="0">
                <a:latin typeface="Courier New" pitchFamily="49" charset="0"/>
                <a:cs typeface="Courier New" pitchFamily="49" charset="0"/>
              </a:rPr>
              <a:t>w MSD="Sp" POS="ADPOSITION</a:t>
            </a:r>
            <a:r>
              <a:rPr lang="vi-VN" sz="11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vi-VN" sz="1100" dirty="0">
                <a:latin typeface="Courier New" pitchFamily="49" charset="0"/>
                <a:cs typeface="Courier New" pitchFamily="49" charset="0"/>
              </a:rPr>
              <a:t>lemma="de</a:t>
            </a:r>
            <a:r>
              <a:rPr lang="vi-VN" sz="1100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vi-VN" sz="1100" dirty="0">
                <a:latin typeface="Courier New" pitchFamily="49" charset="0"/>
                <a:cs typeface="Courier New" pitchFamily="49" charset="0"/>
              </a:rPr>
              <a:t>de&lt;/w&gt;</a:t>
            </a:r>
          </a:p>
          <a:p>
            <a:pPr marL="1257300" lvl="3" indent="0">
              <a:buNone/>
            </a:pPr>
            <a:r>
              <a:rPr lang="vi-VN" sz="11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vi-VN" sz="1100" dirty="0">
                <a:latin typeface="Courier New" pitchFamily="49" charset="0"/>
                <a:cs typeface="Courier New" pitchFamily="49" charset="0"/>
              </a:rPr>
              <a:t>NP&gt;</a:t>
            </a:r>
          </a:p>
          <a:p>
            <a:pPr marL="1257300" lvl="3" indent="0">
              <a:buNone/>
            </a:pPr>
            <a:r>
              <a:rPr lang="ro-RO" sz="11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vi-VN" sz="11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vi-VN" sz="1100" dirty="0">
                <a:latin typeface="Courier New" pitchFamily="49" charset="0"/>
                <a:cs typeface="Courier New" pitchFamily="49" charset="0"/>
              </a:rPr>
              <a:t>w </a:t>
            </a:r>
            <a:r>
              <a:rPr lang="vi-VN" sz="1100" dirty="0" smtClean="0">
                <a:latin typeface="Courier New" pitchFamily="49" charset="0"/>
                <a:cs typeface="Courier New" pitchFamily="49" charset="0"/>
              </a:rPr>
              <a:t>MSD</a:t>
            </a:r>
            <a:r>
              <a:rPr lang="vi-VN" sz="1100" dirty="0">
                <a:latin typeface="Courier New" pitchFamily="49" charset="0"/>
                <a:cs typeface="Courier New" pitchFamily="49" charset="0"/>
              </a:rPr>
              <a:t>="Ncfsrn</a:t>
            </a:r>
            <a:r>
              <a:rPr lang="vi-VN" sz="1100" dirty="0" smtClean="0">
                <a:latin typeface="Courier New" pitchFamily="49" charset="0"/>
                <a:cs typeface="Courier New" pitchFamily="49" charset="0"/>
              </a:rPr>
              <a:t>" POS</a:t>
            </a:r>
            <a:r>
              <a:rPr lang="vi-VN" sz="1100" dirty="0">
                <a:latin typeface="Courier New" pitchFamily="49" charset="0"/>
                <a:cs typeface="Courier New" pitchFamily="49" charset="0"/>
              </a:rPr>
              <a:t>="NOUN</a:t>
            </a:r>
            <a:r>
              <a:rPr lang="vi-VN" sz="1100" dirty="0" smtClean="0">
                <a:latin typeface="Courier New" pitchFamily="49" charset="0"/>
                <a:cs typeface="Courier New" pitchFamily="49" charset="0"/>
              </a:rPr>
              <a:t>" lemma</a:t>
            </a:r>
            <a:r>
              <a:rPr lang="vi-VN" sz="1100" dirty="0">
                <a:latin typeface="Courier New" pitchFamily="49" charset="0"/>
                <a:cs typeface="Courier New" pitchFamily="49" charset="0"/>
              </a:rPr>
              <a:t>="fontă</a:t>
            </a:r>
            <a:r>
              <a:rPr lang="vi-VN" sz="1100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vi-VN" sz="1100" dirty="0">
                <a:latin typeface="Courier New" pitchFamily="49" charset="0"/>
                <a:cs typeface="Courier New" pitchFamily="49" charset="0"/>
              </a:rPr>
              <a:t>fontă&lt;/w&gt;</a:t>
            </a:r>
          </a:p>
          <a:p>
            <a:pPr marL="1257300" lvl="3" indent="0">
              <a:buNone/>
            </a:pPr>
            <a:r>
              <a:rPr lang="vi-VN" sz="11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vi-VN" sz="1100" dirty="0">
                <a:latin typeface="Courier New" pitchFamily="49" charset="0"/>
                <a:cs typeface="Courier New" pitchFamily="49" charset="0"/>
              </a:rPr>
              <a:t>NP&gt;</a:t>
            </a:r>
          </a:p>
          <a:p>
            <a:pPr marL="800100" lvl="2" indent="0">
              <a:buNone/>
            </a:pPr>
            <a:r>
              <a:rPr lang="vi-VN" sz="12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vi-VN" sz="1200" dirty="0">
                <a:latin typeface="Courier New" pitchFamily="49" charset="0"/>
                <a:cs typeface="Courier New" pitchFamily="49" charset="0"/>
              </a:rPr>
              <a:t>NP&gt;</a:t>
            </a:r>
          </a:p>
          <a:p>
            <a:pPr marL="400050" lvl="1" indent="0">
              <a:buNone/>
            </a:pPr>
            <a:r>
              <a:rPr lang="vi-VN" sz="14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vi-VN" sz="1400" dirty="0">
                <a:latin typeface="Courier New" pitchFamily="49" charset="0"/>
                <a:cs typeface="Courier New" pitchFamily="49" charset="0"/>
              </a:rPr>
              <a:t>NP&gt;</a:t>
            </a:r>
          </a:p>
          <a:p>
            <a:pPr marL="0" indent="0">
              <a:buNone/>
            </a:pPr>
            <a:r>
              <a:rPr lang="vi-VN" sz="16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vi-VN" sz="1600" dirty="0">
                <a:latin typeface="Courier New" pitchFamily="49" charset="0"/>
                <a:cs typeface="Courier New" pitchFamily="49" charset="0"/>
              </a:rPr>
              <a:t>NP&gt;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ConsILR</a:t>
            </a:r>
            <a:r>
              <a:rPr lang="en-US" dirty="0" smtClean="0"/>
              <a:t> 20011-12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47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o-RO" sz="1400" dirty="0" smtClean="0"/>
              <a:t>a</a:t>
            </a:r>
            <a:r>
              <a:rPr lang="en-US" sz="1400" dirty="0" err="1" smtClean="0"/>
              <a:t>coperi</a:t>
            </a:r>
            <a:r>
              <a:rPr lang="ro-RO" sz="1400" dirty="0" smtClean="0"/>
              <a:t>șurile de fier ruginite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NP&gt;</a:t>
            </a:r>
          </a:p>
          <a:p>
            <a:pPr marL="40005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&lt;w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MSD="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Ncfpry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="NOUN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lemma="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acoperiş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acoperişurile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&lt;/w&gt;</a:t>
            </a:r>
          </a:p>
          <a:p>
            <a:pPr marL="40005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w MSD="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" POS="ADPOSITION"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ana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="#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" lemma="de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de&lt;/w&gt;</a:t>
            </a:r>
          </a:p>
          <a:p>
            <a:pPr marL="40005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NP&gt;</a:t>
            </a:r>
          </a:p>
          <a:p>
            <a:pPr marL="800100" lvl="2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w 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MSD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Ncmsrn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POS="NOUN" 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lemma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fier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fier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&lt;/w&gt;</a:t>
            </a:r>
          </a:p>
          <a:p>
            <a:pPr marL="800100" lvl="2" indent="0">
              <a:buNone/>
            </a:pPr>
            <a:r>
              <a:rPr 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&lt;w MSD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Afpfprn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="ADJECTIVE" </a:t>
            </a:r>
            <a:r>
              <a:rPr 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lemma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ruginit</a:t>
            </a:r>
            <a:r>
              <a:rPr 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sz="1100" u="sng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ruginite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&lt;/w&gt;</a:t>
            </a:r>
          </a:p>
          <a:p>
            <a:pPr marL="40005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NP&gt;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NP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o-RO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o-RO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o-RO" sz="2000" dirty="0" smtClean="0">
                <a:latin typeface="+mj-lt"/>
                <a:ea typeface="+mj-ea"/>
                <a:cs typeface="+mj-cs"/>
              </a:rPr>
              <a:t>The adjective 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“</a:t>
            </a:r>
            <a:r>
              <a:rPr lang="en-US" sz="2000" dirty="0" err="1" smtClean="0">
                <a:latin typeface="+mj-lt"/>
                <a:ea typeface="+mj-ea"/>
                <a:cs typeface="+mj-cs"/>
              </a:rPr>
              <a:t>ruginite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”</a:t>
            </a:r>
            <a:r>
              <a:rPr lang="ro-RO" sz="2000" dirty="0" smtClean="0">
                <a:latin typeface="+mj-lt"/>
                <a:ea typeface="+mj-ea"/>
                <a:cs typeface="+mj-cs"/>
              </a:rPr>
              <a:t> should not be 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in the same NP as “</a:t>
            </a:r>
            <a:r>
              <a:rPr lang="en-US" sz="2000" dirty="0" err="1" smtClean="0">
                <a:latin typeface="+mj-lt"/>
                <a:ea typeface="+mj-ea"/>
                <a:cs typeface="+mj-cs"/>
              </a:rPr>
              <a:t>fier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” because they don’t agree in number and gender. The correct structure is: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&lt;NP&gt;</a:t>
            </a:r>
          </a:p>
          <a:p>
            <a:pPr marL="400050" lvl="1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&lt;w MSD="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Ncfpry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" POS="NOUN" lemma="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acoperiş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" &gt;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acoperişurile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&lt;/w&gt;</a:t>
            </a:r>
          </a:p>
          <a:p>
            <a:pPr marL="400050" lvl="1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&lt;w MSD="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" POS="ADPOSITION"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ana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="#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" lemma="de"&gt;de&lt;/w&gt;</a:t>
            </a:r>
          </a:p>
          <a:p>
            <a:pPr marL="400050" lvl="1" indent="0"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&lt;NP&gt;</a:t>
            </a:r>
          </a:p>
          <a:p>
            <a:pPr marL="800100" lvl="2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&lt;w MSD="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Ncmsrn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" POS="NOUN" lemma="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fier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fier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&lt;/w&gt;</a:t>
            </a:r>
          </a:p>
          <a:p>
            <a:pPr marL="40005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NP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&lt;w MSD="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Afpfprn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" POS="ADJECTIVE" lemma="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ruginit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sz="1200" u="sng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ruginite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&lt;/w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&lt;/NP&gt;</a:t>
            </a:r>
            <a:endParaRPr lang="ro-RO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4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Romanian NP </a:t>
            </a:r>
            <a:r>
              <a:rPr lang="en-US" dirty="0" err="1" smtClean="0"/>
              <a:t>chunker</a:t>
            </a:r>
            <a:r>
              <a:rPr lang="en-US" dirty="0" smtClean="0"/>
              <a:t> 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General aspects</a:t>
            </a:r>
          </a:p>
          <a:p>
            <a:r>
              <a:rPr lang="en-US" dirty="0" smtClean="0"/>
              <a:t>Should take into account the agreement between nouns, adjectives, articles and determiners.</a:t>
            </a:r>
          </a:p>
          <a:p>
            <a:r>
              <a:rPr lang="en-US" dirty="0" smtClean="0"/>
              <a:t>Romanian NP structure is quite flexible, but it does have constraints which must be taken into account. The following expressions should be chunked successfully in the same manner as bellow:</a:t>
            </a:r>
          </a:p>
          <a:p>
            <a:pPr marL="0" indent="0">
              <a:buNone/>
            </a:pPr>
            <a:r>
              <a:rPr lang="en-US" dirty="0"/>
              <a:t>[</a:t>
            </a:r>
            <a:r>
              <a:rPr lang="ro-RO" dirty="0" smtClean="0"/>
              <a:t>a</a:t>
            </a:r>
            <a:r>
              <a:rPr lang="en-US" dirty="0" err="1" smtClean="0"/>
              <a:t>coperi</a:t>
            </a:r>
            <a:r>
              <a:rPr lang="ro-RO" dirty="0" smtClean="0"/>
              <a:t>șurile </a:t>
            </a:r>
            <a:r>
              <a:rPr lang="en-US" dirty="0" smtClean="0"/>
              <a:t>[</a:t>
            </a:r>
            <a:r>
              <a:rPr lang="ro-RO" dirty="0" smtClean="0"/>
              <a:t>de fier</a:t>
            </a:r>
            <a:r>
              <a:rPr lang="en-US" dirty="0" smtClean="0"/>
              <a:t>]</a:t>
            </a:r>
            <a:r>
              <a:rPr lang="ro-RO" dirty="0" smtClean="0"/>
              <a:t> ruginite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[u</a:t>
            </a:r>
            <a:r>
              <a:rPr lang="ro-RO" dirty="0" smtClean="0"/>
              <a:t>șile </a:t>
            </a:r>
            <a:r>
              <a:rPr lang="en-US" dirty="0" smtClean="0"/>
              <a:t>[</a:t>
            </a:r>
            <a:r>
              <a:rPr lang="ro-RO" dirty="0" smtClean="0"/>
              <a:t>de sticlă</a:t>
            </a:r>
            <a:r>
              <a:rPr lang="en-US" dirty="0" smtClean="0"/>
              <a:t>]</a:t>
            </a:r>
            <a:r>
              <a:rPr lang="ro-RO" dirty="0" smtClean="0"/>
              <a:t> ale </a:t>
            </a:r>
            <a:r>
              <a:rPr lang="en-US" dirty="0" smtClean="0"/>
              <a:t>[</a:t>
            </a:r>
            <a:r>
              <a:rPr lang="ro-RO" dirty="0" smtClean="0"/>
              <a:t>blocului Victoria</a:t>
            </a:r>
            <a:r>
              <a:rPr lang="en-US" dirty="0" smtClean="0"/>
              <a:t>]]</a:t>
            </a:r>
          </a:p>
          <a:p>
            <a:pPr marL="0" indent="0">
              <a:buNone/>
            </a:pPr>
            <a:r>
              <a:rPr lang="en-US" dirty="0" smtClean="0"/>
              <a:t>[u</a:t>
            </a:r>
            <a:r>
              <a:rPr lang="ro-RO" dirty="0" smtClean="0"/>
              <a:t>șile </a:t>
            </a:r>
            <a:r>
              <a:rPr lang="en-US" dirty="0" smtClean="0"/>
              <a:t>[</a:t>
            </a:r>
            <a:r>
              <a:rPr lang="ro-RO" dirty="0" smtClean="0"/>
              <a:t>de sticlă a </a:t>
            </a:r>
            <a:r>
              <a:rPr lang="en-US" dirty="0" smtClean="0"/>
              <a:t>[</a:t>
            </a:r>
            <a:r>
              <a:rPr lang="ro-RO" dirty="0" smtClean="0"/>
              <a:t>blocului Victoria</a:t>
            </a:r>
            <a:r>
              <a:rPr lang="en-US" dirty="0" smtClean="0"/>
              <a:t>]]]</a:t>
            </a:r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 err="1" smtClean="0"/>
              <a:t>vocea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ro-RO" dirty="0" smtClean="0"/>
              <a:t>țăgoasă de</a:t>
            </a:r>
            <a:r>
              <a:rPr lang="en-US" dirty="0" smtClean="0"/>
              <a:t>_</a:t>
            </a:r>
            <a:r>
              <a:rPr lang="ro-RO" dirty="0" smtClean="0"/>
              <a:t>la </a:t>
            </a:r>
            <a:r>
              <a:rPr lang="en-US" dirty="0" smtClean="0"/>
              <a:t>[</a:t>
            </a:r>
            <a:r>
              <a:rPr lang="ro-RO" dirty="0" smtClean="0"/>
              <a:t>tele-ecran</a:t>
            </a:r>
            <a:r>
              <a:rPr lang="en-US" dirty="0" smtClean="0"/>
              <a:t>]]</a:t>
            </a:r>
            <a:endParaRPr lang="ro-RO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ConsILR 20011-12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1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15108</TotalTime>
  <Words>1051</Words>
  <Application>Microsoft Office PowerPoint</Application>
  <PresentationFormat>On-screen Show (4:3)</PresentationFormat>
  <Paragraphs>122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Romanian deep noun phrase chunking using Graphical Grammar Studio</vt:lpstr>
      <vt:lpstr>Graphical Grammar Studio</vt:lpstr>
      <vt:lpstr>GGS Features</vt:lpstr>
      <vt:lpstr>GGS input format</vt:lpstr>
      <vt:lpstr>More examples</vt:lpstr>
      <vt:lpstr>A simple recursive Noun Phrase Chunking grammar</vt:lpstr>
      <vt:lpstr>Output</vt:lpstr>
      <vt:lpstr>Output</vt:lpstr>
      <vt:lpstr>Romanian NP chunker grammar</vt:lpstr>
      <vt:lpstr>NP chunks finding grammar</vt:lpstr>
      <vt:lpstr>NP chunks finding grammar</vt:lpstr>
      <vt:lpstr>NP chunking grammar statistics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Romanian deep noun phrase chunking using Graphical Grammar Studio</dc:title>
  <dc:creator>Radu</dc:creator>
  <cp:lastModifiedBy>Radu</cp:lastModifiedBy>
  <cp:revision>40</cp:revision>
  <dcterms:created xsi:type="dcterms:W3CDTF">2011-12-06T16:29:06Z</dcterms:created>
  <dcterms:modified xsi:type="dcterms:W3CDTF">2012-02-16T07:54:49Z</dcterms:modified>
</cp:coreProperties>
</file>