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80" r:id="rId2"/>
    <p:sldId id="267" r:id="rId3"/>
    <p:sldId id="274" r:id="rId4"/>
    <p:sldId id="281" r:id="rId5"/>
    <p:sldId id="275" r:id="rId6"/>
    <p:sldId id="258" r:id="rId7"/>
    <p:sldId id="276" r:id="rId8"/>
    <p:sldId id="264" r:id="rId9"/>
    <p:sldId id="278" r:id="rId10"/>
    <p:sldId id="259" r:id="rId11"/>
    <p:sldId id="282" r:id="rId12"/>
    <p:sldId id="260" r:id="rId13"/>
    <p:sldId id="263" r:id="rId14"/>
    <p:sldId id="284" r:id="rId15"/>
    <p:sldId id="283" r:id="rId16"/>
    <p:sldId id="261" r:id="rId17"/>
    <p:sldId id="262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 autoAdjust="0"/>
    <p:restoredTop sz="94660"/>
  </p:normalViewPr>
  <p:slideViewPr>
    <p:cSldViewPr>
      <p:cViewPr varScale="1">
        <p:scale>
          <a:sx n="68" d="100"/>
          <a:sy n="68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7358B-4CC8-46C1-81A3-BF3C43E16144}" type="datetimeFigureOut">
              <a:rPr lang="en-US" smtClean="0"/>
              <a:pPr/>
              <a:t>5/25/2012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0B458-D32E-42F1-A70D-58EFB57C4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1579A3-AD91-4399-96C5-2E1738E3B481}" type="datetime1">
              <a:rPr lang="en-US" smtClean="0"/>
              <a:pPr/>
              <a:t>5/25/2012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A9EE76-F24F-4293-B8A5-8DC6DF74B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5E0EF-AB06-4B57-9E3C-BF8AEAEE34AF}" type="datetime1">
              <a:rPr lang="en-US" smtClean="0"/>
              <a:pPr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9EE76-F24F-4293-B8A5-8DC6DF74B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D994F4-E235-4771-AB50-D5B01372705F}" type="datetime1">
              <a:rPr lang="en-US" smtClean="0"/>
              <a:pPr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9EE76-F24F-4293-B8A5-8DC6DF74B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5336C-F0C5-4902-8123-521549E8E31D}" type="datetime1">
              <a:rPr lang="en-US" smtClean="0"/>
              <a:pPr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9EE76-F24F-4293-B8A5-8DC6DF74B0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5FA19-12C1-49CE-846D-8DC834CC4293}" type="datetime1">
              <a:rPr lang="en-US" smtClean="0"/>
              <a:pPr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9EE76-F24F-4293-B8A5-8DC6DF74B0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4A3FA-964C-42E8-9D65-AC0882693C4B}" type="datetime1">
              <a:rPr lang="en-US" smtClean="0"/>
              <a:pPr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9EE76-F24F-4293-B8A5-8DC6DF74B0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4CC3C3-0F43-4890-A13E-C08188788FFE}" type="datetime1">
              <a:rPr lang="en-US" smtClean="0"/>
              <a:pPr/>
              <a:t>5/25/2012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9EE76-F24F-4293-B8A5-8DC6DF74B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516B1-12F4-4E1D-8232-49249F1CFFDC}" type="datetime1">
              <a:rPr lang="en-US" smtClean="0"/>
              <a:pPr/>
              <a:t>5/25/2012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9EE76-F24F-4293-B8A5-8DC6DF74B0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AD3D6-6802-460D-9431-15F622052E17}" type="datetime1">
              <a:rPr lang="en-US" smtClean="0"/>
              <a:pPr/>
              <a:t>5/25/2012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9EE76-F24F-4293-B8A5-8DC6DF74B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E5C4E1C-1F7A-4352-A6C3-B395C2092886}" type="datetime1">
              <a:rPr lang="en-US" smtClean="0"/>
              <a:pPr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9EE76-F24F-4293-B8A5-8DC6DF74B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94F8C5-9603-449C-BDFE-5FC3BA046474}" type="datetime1">
              <a:rPr lang="en-US" smtClean="0"/>
              <a:pPr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A9EE76-F24F-4293-B8A5-8DC6DF74B0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56203E-B516-4619-A29A-FB51819191D6}" type="datetime1">
              <a:rPr lang="en-US" smtClean="0"/>
              <a:pPr/>
              <a:t>5/25/2012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A9EE76-F24F-4293-B8A5-8DC6DF74B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81600" y="4572000"/>
            <a:ext cx="3581400" cy="1719072"/>
          </a:xfrm>
        </p:spPr>
        <p:txBody>
          <a:bodyPr/>
          <a:lstStyle/>
          <a:p>
            <a:pPr algn="r">
              <a:buNone/>
            </a:pPr>
            <a:r>
              <a:rPr lang="en-US" sz="2400" noProof="1" smtClean="0"/>
              <a:t>Daniel Anechitei </a:t>
            </a:r>
          </a:p>
          <a:p>
            <a:pPr algn="r">
              <a:buNone/>
            </a:pPr>
            <a:r>
              <a:rPr lang="en-US" sz="2400" noProof="1" smtClean="0"/>
              <a:t>Dan Cristea </a:t>
            </a:r>
          </a:p>
          <a:p>
            <a:pPr algn="r">
              <a:buNone/>
            </a:pPr>
            <a:r>
              <a:rPr lang="en-US" sz="2400" noProof="1" smtClean="0"/>
              <a:t>Eugen Ignat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EE76-F24F-4293-B8A5-8DC6DF74B09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2743200"/>
          </a:xfrm>
        </p:spPr>
        <p:txBody>
          <a:bodyPr>
            <a:normAutofit/>
          </a:bodyPr>
          <a:lstStyle/>
          <a:p>
            <a:pPr algn="ctr"/>
            <a:r>
              <a:rPr lang="en-US" sz="4400" noProof="1" smtClean="0"/>
              <a:t>Segmentare </a:t>
            </a:r>
            <a:r>
              <a:rPr lang="en-US" sz="4400" noProof="1" smtClean="0">
                <a:cs typeface="Calibri" pitchFamily="34" charset="0"/>
              </a:rPr>
              <a:t>multilinguală</a:t>
            </a:r>
            <a:r>
              <a:rPr lang="en-US" sz="4400" noProof="1" smtClean="0"/>
              <a:t> la nivel de clauze</a:t>
            </a:r>
            <a:br>
              <a:rPr lang="en-US" sz="4400" noProof="1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>
            <a:normAutofit/>
          </a:bodyPr>
          <a:lstStyle/>
          <a:p>
            <a:r>
              <a:rPr lang="ro-RO" sz="2400" dirty="0" smtClean="0"/>
              <a:t>Acest modul va segmenta </a:t>
            </a:r>
            <a:r>
              <a:rPr lang="ro-RO" sz="2400" i="1" dirty="0" smtClean="0"/>
              <a:t>input-ul</a:t>
            </a:r>
            <a:r>
              <a:rPr lang="ro-RO" sz="2400" dirty="0" smtClean="0"/>
              <a:t> aplicând reguli și euristici conform modelului</a:t>
            </a:r>
            <a:r>
              <a:rPr lang="en-US" sz="2400" i="1" dirty="0" smtClean="0"/>
              <a:t>.</a:t>
            </a:r>
            <a:endParaRPr lang="en-US" sz="2400" i="1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DA37-A9AF-4400-9542-3E5AA2E27EF2}" type="slidenum">
              <a:rPr lang="ro-RO" smtClean="0"/>
              <a:pPr/>
              <a:t>10</a:t>
            </a:fld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Modulul de Segmentare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3505200" y="3962400"/>
            <a:ext cx="2286000" cy="1828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1" smtClean="0"/>
              <a:t>Segment</a:t>
            </a:r>
            <a:r>
              <a:rPr lang="ro-RO" noProof="1" smtClean="0"/>
              <a:t>are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5943600" y="4648200"/>
            <a:ext cx="749808" cy="484632"/>
          </a:xfrm>
          <a:prstGeom prst="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rot="837595">
            <a:off x="2561984" y="3969486"/>
            <a:ext cx="749808" cy="484632"/>
          </a:xfrm>
          <a:prstGeom prst="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 rot="5400000">
            <a:off x="4353306" y="3342894"/>
            <a:ext cx="464820" cy="484632"/>
          </a:xfrm>
          <a:prstGeom prst="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nip Single Corner Rectangle 12"/>
          <p:cNvSpPr/>
          <p:nvPr/>
        </p:nvSpPr>
        <p:spPr>
          <a:xfrm>
            <a:off x="6934200" y="4495800"/>
            <a:ext cx="1524000" cy="762000"/>
          </a:xfrm>
          <a:prstGeom prst="snip1Rect">
            <a:avLst/>
          </a:prstGeom>
          <a:gradFill>
            <a:gsLst>
              <a:gs pos="0">
                <a:srgbClr val="7030A0"/>
              </a:gs>
              <a:gs pos="100000">
                <a:srgbClr val="FFEBFA"/>
              </a:gs>
            </a:gsLst>
            <a:lin ang="5400000" scaled="0"/>
          </a:gra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utput.xml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Snip Single Corner Rectangle 14"/>
          <p:cNvSpPr/>
          <p:nvPr/>
        </p:nvSpPr>
        <p:spPr>
          <a:xfrm>
            <a:off x="1066800" y="5334000"/>
            <a:ext cx="1371600" cy="762000"/>
          </a:xfrm>
          <a:prstGeom prst="snip1Rect">
            <a:avLst/>
          </a:prstGeom>
          <a:gradFill flip="none" rotWithShape="1">
            <a:gsLst>
              <a:gs pos="0">
                <a:srgbClr val="FF0000">
                  <a:alpha val="50196"/>
                </a:srgbClr>
              </a:gs>
              <a:gs pos="100000">
                <a:srgbClr val="FFEBFA"/>
              </a:gs>
            </a:gsLst>
            <a:lin ang="5400000" scaled="0"/>
            <a:tileRect/>
          </a:gra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nput.xml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 rot="20473862">
            <a:off x="2648830" y="5289341"/>
            <a:ext cx="749808" cy="484632"/>
          </a:xfrm>
          <a:prstGeom prst="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 Single Corner Rectangle 19"/>
          <p:cNvSpPr/>
          <p:nvPr/>
        </p:nvSpPr>
        <p:spPr>
          <a:xfrm>
            <a:off x="3581400" y="2895600"/>
            <a:ext cx="2209800" cy="381000"/>
          </a:xfrm>
          <a:prstGeom prst="round1Rect">
            <a:avLst/>
          </a:prstGeom>
          <a:gradFill>
            <a:gsLst>
              <a:gs pos="77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noProof="1" smtClean="0">
                <a:solidFill>
                  <a:schemeClr val="tx1"/>
                </a:solidFill>
              </a:rPr>
              <a:t>preferencesSegmenter.pref</a:t>
            </a:r>
            <a:endParaRPr lang="en-US" sz="1200" noProof="1">
              <a:solidFill>
                <a:schemeClr val="tx1"/>
              </a:solidFill>
            </a:endParaRPr>
          </a:p>
        </p:txBody>
      </p:sp>
      <p:sp>
        <p:nvSpPr>
          <p:cNvPr id="21" name="Snip Single Corner Rectangle 20"/>
          <p:cNvSpPr/>
          <p:nvPr/>
        </p:nvSpPr>
        <p:spPr>
          <a:xfrm>
            <a:off x="1219200" y="3352800"/>
            <a:ext cx="1066800" cy="1295400"/>
          </a:xfrm>
          <a:prstGeom prst="snip1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odel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o-RO" dirty="0" smtClean="0"/>
              <a:t>Load model</a:t>
            </a:r>
            <a:endParaRPr lang="en-US" dirty="0" smtClean="0"/>
          </a:p>
          <a:p>
            <a:r>
              <a:rPr lang="ro-RO" dirty="0" smtClean="0"/>
              <a:t>Initializing parameters</a:t>
            </a:r>
            <a:endParaRPr lang="en-US" dirty="0" smtClean="0"/>
          </a:p>
          <a:p>
            <a:r>
              <a:rPr lang="ro-RO" dirty="0" smtClean="0"/>
              <a:t> </a:t>
            </a:r>
            <a:endParaRPr lang="en-US" dirty="0" smtClean="0"/>
          </a:p>
          <a:p>
            <a:r>
              <a:rPr lang="ro-RO" dirty="0" smtClean="0"/>
              <a:t>For each sentence in input </a:t>
            </a:r>
            <a:endParaRPr lang="en-US" dirty="0" smtClean="0"/>
          </a:p>
          <a:p>
            <a:r>
              <a:rPr lang="ro-RO" dirty="0" smtClean="0"/>
              <a:t>		</a:t>
            </a:r>
            <a:endParaRPr lang="en-US" dirty="0" smtClean="0"/>
          </a:p>
          <a:p>
            <a:r>
              <a:rPr lang="ro-RO" dirty="0" smtClean="0"/>
              <a:t>	For Each pair of verbs v1,v2</a:t>
            </a:r>
            <a:endParaRPr lang="en-US" dirty="0" smtClean="0"/>
          </a:p>
          <a:p>
            <a:r>
              <a:rPr lang="ro-RO" dirty="0" smtClean="0"/>
              <a:t> </a:t>
            </a:r>
            <a:endParaRPr lang="en-US" dirty="0" smtClean="0"/>
          </a:p>
          <a:p>
            <a:r>
              <a:rPr lang="ro-RO" dirty="0" smtClean="0"/>
              <a:t>		classify(v1,v2)</a:t>
            </a:r>
            <a:r>
              <a:rPr lang="en-US" dirty="0" smtClean="0"/>
              <a:t>;</a:t>
            </a:r>
          </a:p>
          <a:p>
            <a:r>
              <a:rPr lang="ro-RO" dirty="0" smtClean="0"/>
              <a:t> </a:t>
            </a:r>
            <a:endParaRPr lang="en-US" dirty="0" smtClean="0"/>
          </a:p>
          <a:p>
            <a:r>
              <a:rPr lang="ro-RO" dirty="0" smtClean="0"/>
              <a:t>		If v1,v2 are not compound verbs </a:t>
            </a:r>
            <a:endParaRPr lang="en-US" dirty="0" smtClean="0"/>
          </a:p>
          <a:p>
            <a:r>
              <a:rPr lang="ro-RO" dirty="0" smtClean="0"/>
              <a:t>		</a:t>
            </a:r>
            <a:r>
              <a:rPr lang="en-US" dirty="0" smtClean="0"/>
              <a:t>     </a:t>
            </a:r>
            <a:r>
              <a:rPr lang="ro-RO" dirty="0" smtClean="0"/>
              <a:t>searchBoundaryBetween(v1,v2) </a:t>
            </a:r>
            <a:endParaRPr lang="en-US" dirty="0" smtClean="0"/>
          </a:p>
          <a:p>
            <a:r>
              <a:rPr lang="en-US" dirty="0" smtClean="0"/>
              <a:t>     </a:t>
            </a:r>
          </a:p>
          <a:p>
            <a:r>
              <a:rPr lang="ro-RO" dirty="0" smtClean="0"/>
              <a:t>	End For Each pair of verbs 			</a:t>
            </a:r>
            <a:endParaRPr lang="en-US" dirty="0" smtClean="0"/>
          </a:p>
          <a:p>
            <a:r>
              <a:rPr lang="ro-RO" dirty="0" smtClean="0"/>
              <a:t> </a:t>
            </a:r>
            <a:endParaRPr lang="en-US" dirty="0" smtClean="0"/>
          </a:p>
          <a:p>
            <a:r>
              <a:rPr lang="ro-RO" dirty="0" smtClean="0"/>
              <a:t>End for each sentence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EE76-F24F-4293-B8A5-8DC6DF74B09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>
            <a:normAutofit/>
          </a:bodyPr>
          <a:lstStyle/>
          <a:p>
            <a:r>
              <a:rPr lang="ro-RO" sz="2400" dirty="0" smtClean="0"/>
              <a:t>Pe baza unui fisier </a:t>
            </a:r>
            <a:r>
              <a:rPr lang="ro-RO" sz="2400" i="1" dirty="0" smtClean="0"/>
              <a:t>gold </a:t>
            </a:r>
            <a:r>
              <a:rPr lang="ro-RO" sz="2400" dirty="0" smtClean="0"/>
              <a:t>acest modul compară rezultatul obținut de modulul de segmentare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DA37-A9AF-4400-9542-3E5AA2E27EF2}" type="slidenum">
              <a:rPr lang="ro-RO" smtClean="0"/>
              <a:pPr/>
              <a:t>12</a:t>
            </a:fld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Modulul de Evaluare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3505200" y="3962400"/>
            <a:ext cx="2286000" cy="1828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Evaluare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5943600" y="4648200"/>
            <a:ext cx="749808" cy="484632"/>
          </a:xfrm>
          <a:prstGeom prst="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590800" y="4114800"/>
            <a:ext cx="749808" cy="484632"/>
          </a:xfrm>
          <a:prstGeom prst="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5400000">
            <a:off x="4353306" y="3342894"/>
            <a:ext cx="464820" cy="484632"/>
          </a:xfrm>
          <a:prstGeom prst="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2590800" y="5029200"/>
            <a:ext cx="749808" cy="484632"/>
          </a:xfrm>
          <a:prstGeom prst="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nip Single Corner Rectangle 12"/>
          <p:cNvSpPr/>
          <p:nvPr/>
        </p:nvSpPr>
        <p:spPr>
          <a:xfrm>
            <a:off x="6934200" y="4495800"/>
            <a:ext cx="1371600" cy="762000"/>
          </a:xfrm>
          <a:prstGeom prst="snip1Rect">
            <a:avLst/>
          </a:prstGeom>
          <a:noFill/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noProof="1" smtClean="0">
                <a:solidFill>
                  <a:schemeClr val="tx1"/>
                </a:solidFill>
              </a:rPr>
              <a:t>rezultate</a:t>
            </a:r>
            <a:endParaRPr lang="en-US" noProof="1">
              <a:solidFill>
                <a:schemeClr val="tx1"/>
              </a:solidFill>
            </a:endParaRPr>
          </a:p>
        </p:txBody>
      </p:sp>
      <p:sp>
        <p:nvSpPr>
          <p:cNvPr id="14" name="Round Single Corner Rectangle 13"/>
          <p:cNvSpPr/>
          <p:nvPr/>
        </p:nvSpPr>
        <p:spPr>
          <a:xfrm>
            <a:off x="3352800" y="2667000"/>
            <a:ext cx="2438400" cy="609600"/>
          </a:xfrm>
          <a:prstGeom prst="round1Rect">
            <a:avLst/>
          </a:prstGeom>
          <a:gradFill>
            <a:gsLst>
              <a:gs pos="77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noProof="1" smtClean="0">
                <a:solidFill>
                  <a:schemeClr val="tx1"/>
                </a:solidFill>
              </a:rPr>
              <a:t>preferencesEvaluation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15" name="Snip Single Corner Rectangle 14"/>
          <p:cNvSpPr/>
          <p:nvPr/>
        </p:nvSpPr>
        <p:spPr>
          <a:xfrm>
            <a:off x="838200" y="3886200"/>
            <a:ext cx="1524000" cy="762000"/>
          </a:xfrm>
          <a:prstGeom prst="snip1Rect">
            <a:avLst/>
          </a:prstGeom>
          <a:gradFill>
            <a:gsLst>
              <a:gs pos="0">
                <a:srgbClr val="7030A0"/>
              </a:gs>
              <a:gs pos="100000">
                <a:srgbClr val="FFEBFA"/>
              </a:gs>
            </a:gsLst>
            <a:lin ang="5400000" scaled="0"/>
          </a:gra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utput.xml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Snip Single Corner Rectangle 15"/>
          <p:cNvSpPr/>
          <p:nvPr/>
        </p:nvSpPr>
        <p:spPr>
          <a:xfrm>
            <a:off x="838200" y="4953000"/>
            <a:ext cx="1524000" cy="762000"/>
          </a:xfrm>
          <a:prstGeom prst="snip1Rect">
            <a:avLst/>
          </a:prstGeom>
          <a:gradFill>
            <a:gsLst>
              <a:gs pos="0">
                <a:srgbClr val="FFFF00"/>
              </a:gs>
              <a:gs pos="100000">
                <a:srgbClr val="FFEBFA"/>
              </a:gs>
            </a:gsLst>
            <a:lin ang="5400000" scaled="0"/>
          </a:gra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gold.xml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2209800"/>
          </a:xfrm>
        </p:spPr>
        <p:txBody>
          <a:bodyPr>
            <a:normAutofit/>
          </a:bodyPr>
          <a:lstStyle/>
          <a:p>
            <a:endParaRPr lang="ro-RO" dirty="0" smtClean="0"/>
          </a:p>
          <a:p>
            <a:r>
              <a:rPr lang="ro-RO" dirty="0" smtClean="0"/>
              <a:t>S-au folosit două metrici de evaluare</a:t>
            </a:r>
            <a:r>
              <a:rPr lang="en-US" dirty="0" smtClean="0"/>
              <a:t>:</a:t>
            </a:r>
            <a:endParaRPr lang="ro-RO" dirty="0" smtClean="0"/>
          </a:p>
          <a:p>
            <a:pPr lvl="1"/>
            <a:endParaRPr lang="ro-RO" dirty="0" smtClean="0"/>
          </a:p>
          <a:p>
            <a:pPr lvl="1"/>
            <a:r>
              <a:rPr lang="ro-RO" dirty="0" smtClean="0"/>
              <a:t>Prima metrică ce calculează </a:t>
            </a:r>
            <a:r>
              <a:rPr lang="en-GB" dirty="0" smtClean="0"/>
              <a:t>(F-measure</a:t>
            </a:r>
            <a:r>
              <a:rPr lang="ro-RO" dirty="0" smtClean="0"/>
              <a:t>)</a:t>
            </a:r>
          </a:p>
          <a:p>
            <a:pPr lvl="1"/>
            <a:r>
              <a:rPr lang="ro-RO" dirty="0" smtClean="0"/>
              <a:t>A doua metrică ce calculeazaă </a:t>
            </a:r>
            <a:r>
              <a:rPr lang="en-GB" dirty="0" smtClean="0"/>
              <a:t>(Accuracy)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DA37-A9AF-4400-9542-3E5AA2E27EF2}" type="slidenum">
              <a:rPr lang="ro-RO" smtClean="0"/>
              <a:pPr/>
              <a:t>13</a:t>
            </a:fld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</a:t>
            </a:r>
            <a:r>
              <a:rPr lang="ro-RO" dirty="0" smtClean="0"/>
              <a:t>ăsuri de evaluare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EE76-F24F-4293-B8A5-8DC6DF74B09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Prima metrică de evaluare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2362200"/>
            <a:ext cx="6586870" cy="685800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3733800"/>
            <a:ext cx="6235995" cy="685800"/>
          </a:xfrm>
          <a:prstGeom prst="rect">
            <a:avLst/>
          </a:prstGeom>
          <a:noFill/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953000"/>
            <a:ext cx="4732020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EE76-F24F-4293-B8A5-8DC6DF74B09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 doua metrică de evaluare</a:t>
            </a:r>
            <a:endParaRPr lang="en-US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981200"/>
            <a:ext cx="866775" cy="552450"/>
          </a:xfrm>
          <a:prstGeom prst="rect">
            <a:avLst/>
          </a:prstGeom>
          <a:noFill/>
        </p:spPr>
      </p:pic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1828800"/>
            <a:ext cx="1095375" cy="809625"/>
          </a:xfrm>
          <a:prstGeom prst="rect">
            <a:avLst/>
          </a:prstGeom>
          <a:noFill/>
        </p:spPr>
      </p:pic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905000"/>
            <a:ext cx="1914525" cy="600075"/>
          </a:xfrm>
          <a:prstGeom prst="rect">
            <a:avLst/>
          </a:prstGeom>
          <a:noFill/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29400" y="1828800"/>
            <a:ext cx="1143000" cy="695325"/>
          </a:xfrm>
          <a:prstGeom prst="rect">
            <a:avLst/>
          </a:prstGeom>
          <a:noFill/>
        </p:spPr>
      </p:pic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77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124200"/>
            <a:ext cx="314325" cy="342900"/>
          </a:xfrm>
          <a:prstGeom prst="rect">
            <a:avLst/>
          </a:prstGeom>
          <a:noFill/>
        </p:spPr>
      </p:pic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80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581400"/>
            <a:ext cx="314325" cy="342900"/>
          </a:xfrm>
          <a:prstGeom prst="rect">
            <a:avLst/>
          </a:prstGeom>
          <a:noFill/>
        </p:spPr>
      </p:pic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83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3962400"/>
            <a:ext cx="219075" cy="304800"/>
          </a:xfrm>
          <a:prstGeom prst="rect">
            <a:avLst/>
          </a:prstGeom>
          <a:noFill/>
        </p:spPr>
      </p:pic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86" name="Picture 1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343400"/>
            <a:ext cx="171450" cy="304800"/>
          </a:xfrm>
          <a:prstGeom prst="rect">
            <a:avLst/>
          </a:prstGeom>
          <a:noFill/>
        </p:spPr>
      </p:pic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88" name="Picture 2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724400"/>
            <a:ext cx="123825" cy="304800"/>
          </a:xfrm>
          <a:prstGeom prst="rect">
            <a:avLst/>
          </a:prstGeom>
          <a:noFill/>
        </p:spPr>
      </p:pic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9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91" name="Picture 2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5105400"/>
            <a:ext cx="142875" cy="304800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876993" y="3124200"/>
            <a:ext cx="8267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dirty="0" smtClean="0"/>
              <a:t> -represents the length of the clause the word  belongs to, in the </a:t>
            </a:r>
            <a:r>
              <a:rPr lang="ro-RO" sz="1400" i="1" dirty="0" smtClean="0"/>
              <a:t>test file.</a:t>
            </a:r>
            <a:endParaRPr lang="en-US" sz="1400" dirty="0" smtClean="0"/>
          </a:p>
          <a:p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914400" y="3581400"/>
            <a:ext cx="8420895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dirty="0" smtClean="0"/>
              <a:t>-represents the length of the clause the word  belongs to, in the </a:t>
            </a:r>
            <a:r>
              <a:rPr lang="ro-RO" sz="1400" i="1" dirty="0" smtClean="0"/>
              <a:t>gold file</a:t>
            </a:r>
            <a:r>
              <a:rPr lang="ro-RO" i="1" dirty="0" smtClean="0"/>
              <a:t>.</a:t>
            </a:r>
            <a:r>
              <a:rPr lang="ro-RO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914400" y="3962400"/>
            <a:ext cx="8529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400" dirty="0" smtClean="0"/>
              <a:t>-represents a score attached to the word , the same for all words belonging to the same clause;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914400" y="4343400"/>
            <a:ext cx="48606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400" dirty="0" smtClean="0"/>
              <a:t>-represents the total number of words in the </a:t>
            </a:r>
            <a:r>
              <a:rPr lang="ro-RO" sz="1400" i="1" dirty="0" smtClean="0"/>
              <a:t>test file</a:t>
            </a:r>
            <a:r>
              <a:rPr lang="ro-RO" sz="1400" dirty="0" smtClean="0"/>
              <a:t>.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914400" y="4724400"/>
            <a:ext cx="3946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400" dirty="0" smtClean="0"/>
              <a:t>-represents the sum of scores of all words.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914400" y="5105400"/>
            <a:ext cx="7101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400" dirty="0" smtClean="0"/>
              <a:t>-represents the </a:t>
            </a:r>
            <a:r>
              <a:rPr lang="ro-RO" sz="1400" i="1" dirty="0" smtClean="0"/>
              <a:t>accuracy</a:t>
            </a:r>
            <a:r>
              <a:rPr lang="ro-RO" sz="1400" dirty="0" smtClean="0"/>
              <a:t>,  a </a:t>
            </a:r>
            <a:r>
              <a:rPr lang="ro-RO" sz="1400" i="1" dirty="0" smtClean="0"/>
              <a:t>subunitary number</a:t>
            </a:r>
            <a:r>
              <a:rPr lang="ro-RO" sz="1400" dirty="0" smtClean="0"/>
              <a:t> (this number will be closer to 1</a:t>
            </a:r>
          </a:p>
          <a:p>
            <a:r>
              <a:rPr lang="ro-RO" sz="1400" dirty="0" smtClean="0"/>
              <a:t>when the test and the gold files tend to include similar boundaries).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EE76-F24F-4293-B8A5-8DC6DF74B09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>Arhitectura Generală a Sistemului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2057400" y="2286000"/>
            <a:ext cx="1600200" cy="1219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4000" dirty="0" smtClean="0"/>
              <a:t>A</a:t>
            </a:r>
            <a:endParaRPr lang="en-US" sz="4000" dirty="0"/>
          </a:p>
        </p:txBody>
      </p:sp>
      <p:sp>
        <p:nvSpPr>
          <p:cNvPr id="5" name="Rounded Rectangle 4"/>
          <p:cNvSpPr/>
          <p:nvPr/>
        </p:nvSpPr>
        <p:spPr>
          <a:xfrm>
            <a:off x="457200" y="3048000"/>
            <a:ext cx="1066800" cy="381000"/>
          </a:xfrm>
          <a:prstGeom prst="roundRect">
            <a:avLst/>
          </a:prstGeom>
          <a:solidFill>
            <a:srgbClr val="FFC000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3200400"/>
            <a:ext cx="1066800" cy="381000"/>
          </a:xfrm>
          <a:prstGeom prst="roundRect">
            <a:avLst/>
          </a:prstGeom>
          <a:solidFill>
            <a:srgbClr val="FFCC00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04800" y="3352800"/>
            <a:ext cx="1066800" cy="381000"/>
          </a:xfrm>
          <a:prstGeom prst="roundRect">
            <a:avLst/>
          </a:prstGeom>
          <a:solidFill>
            <a:srgbClr val="FFCC00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Corpus</a:t>
            </a:r>
            <a:r>
              <a:rPr lang="ro-RO" sz="1000" dirty="0" smtClean="0">
                <a:solidFill>
                  <a:schemeClr val="tx1"/>
                </a:solidFill>
              </a:rPr>
              <a:t> de antrenare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Snip Single Corner Rectangle 8"/>
          <p:cNvSpPr/>
          <p:nvPr/>
        </p:nvSpPr>
        <p:spPr>
          <a:xfrm>
            <a:off x="4343400" y="2667000"/>
            <a:ext cx="685800" cy="685800"/>
          </a:xfrm>
          <a:prstGeom prst="snip1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model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1981200" y="1600200"/>
            <a:ext cx="1676400" cy="228600"/>
          </a:xfrm>
          <a:prstGeom prst="round1Rect">
            <a:avLst/>
          </a:prstGeom>
          <a:gradFill>
            <a:gsLst>
              <a:gs pos="77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noProof="1" smtClean="0">
                <a:solidFill>
                  <a:schemeClr val="tx1"/>
                </a:solidFill>
              </a:rPr>
              <a:t>preferencesTraining.pref</a:t>
            </a:r>
            <a:endParaRPr lang="en-US" sz="900" noProof="1">
              <a:solidFill>
                <a:schemeClr val="tx1"/>
              </a:solidFill>
            </a:endParaRPr>
          </a:p>
        </p:txBody>
      </p:sp>
      <p:sp>
        <p:nvSpPr>
          <p:cNvPr id="13" name="Flowchart: Magnetic Disk 12"/>
          <p:cNvSpPr/>
          <p:nvPr/>
        </p:nvSpPr>
        <p:spPr>
          <a:xfrm>
            <a:off x="5638800" y="2286000"/>
            <a:ext cx="1600200" cy="1219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S</a:t>
            </a:r>
          </a:p>
        </p:txBody>
      </p:sp>
      <p:sp>
        <p:nvSpPr>
          <p:cNvPr id="14" name="Flowchart: Magnetic Disk 13"/>
          <p:cNvSpPr/>
          <p:nvPr/>
        </p:nvSpPr>
        <p:spPr>
          <a:xfrm>
            <a:off x="5638800" y="4876800"/>
            <a:ext cx="1600200" cy="1219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E</a:t>
            </a:r>
            <a:endParaRPr lang="en-US" sz="4000" dirty="0"/>
          </a:p>
        </p:txBody>
      </p:sp>
      <p:sp>
        <p:nvSpPr>
          <p:cNvPr id="16" name="Round Single Corner Rectangle 15"/>
          <p:cNvSpPr/>
          <p:nvPr/>
        </p:nvSpPr>
        <p:spPr>
          <a:xfrm>
            <a:off x="5562600" y="1600200"/>
            <a:ext cx="1905000" cy="228600"/>
          </a:xfrm>
          <a:prstGeom prst="round1Rect">
            <a:avLst/>
          </a:prstGeom>
          <a:gradFill>
            <a:gsLst>
              <a:gs pos="77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noProof="1" smtClean="0">
                <a:solidFill>
                  <a:schemeClr val="tx1"/>
                </a:solidFill>
              </a:rPr>
              <a:t>preferencesSegmenter.pref</a:t>
            </a:r>
            <a:endParaRPr lang="en-US" sz="900" noProof="1">
              <a:solidFill>
                <a:schemeClr val="tx1"/>
              </a:solidFill>
            </a:endParaRPr>
          </a:p>
        </p:txBody>
      </p:sp>
      <p:sp>
        <p:nvSpPr>
          <p:cNvPr id="17" name="Round Single Corner Rectangle 16"/>
          <p:cNvSpPr/>
          <p:nvPr/>
        </p:nvSpPr>
        <p:spPr>
          <a:xfrm>
            <a:off x="5562600" y="6477000"/>
            <a:ext cx="1905000" cy="228600"/>
          </a:xfrm>
          <a:prstGeom prst="round1Rect">
            <a:avLst/>
          </a:prstGeom>
          <a:gradFill>
            <a:gsLst>
              <a:gs pos="77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noProof="1" smtClean="0">
                <a:solidFill>
                  <a:schemeClr val="tx1"/>
                </a:solidFill>
              </a:rPr>
              <a:t>preferencesEvaluation.pref</a:t>
            </a:r>
            <a:endParaRPr lang="en-US" sz="900" noProof="1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 rot="5400000">
            <a:off x="2649049" y="1922951"/>
            <a:ext cx="333616" cy="297714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Snip Single Corner Rectangle 19"/>
          <p:cNvSpPr/>
          <p:nvPr/>
        </p:nvSpPr>
        <p:spPr>
          <a:xfrm>
            <a:off x="7924800" y="2819400"/>
            <a:ext cx="990600" cy="457200"/>
          </a:xfrm>
          <a:prstGeom prst="snip1Rect">
            <a:avLst/>
          </a:prstGeom>
          <a:gradFill flip="none" rotWithShape="1">
            <a:gsLst>
              <a:gs pos="0">
                <a:srgbClr val="FF0000">
                  <a:alpha val="50196"/>
                </a:srgbClr>
              </a:gs>
              <a:gs pos="100000">
                <a:srgbClr val="FFEBFA"/>
              </a:gs>
            </a:gsLst>
            <a:lin ang="5400000" scaled="0"/>
            <a:tileRect/>
          </a:gra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i</a:t>
            </a:r>
            <a:r>
              <a:rPr lang="en-US" sz="1050" dirty="0" smtClean="0">
                <a:solidFill>
                  <a:schemeClr val="tx1"/>
                </a:solidFill>
              </a:rPr>
              <a:t>nput.xml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" name="Snip Single Corner Rectangle 21"/>
          <p:cNvSpPr/>
          <p:nvPr/>
        </p:nvSpPr>
        <p:spPr>
          <a:xfrm>
            <a:off x="6019800" y="3962400"/>
            <a:ext cx="990600" cy="457200"/>
          </a:xfrm>
          <a:prstGeom prst="snip1Rect">
            <a:avLst/>
          </a:prstGeom>
          <a:gradFill>
            <a:gsLst>
              <a:gs pos="0">
                <a:srgbClr val="7030A0"/>
              </a:gs>
              <a:gs pos="100000">
                <a:srgbClr val="FFEBFA"/>
              </a:gs>
            </a:gsLst>
            <a:lin ang="5400000" scaled="0"/>
          </a:gra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</a:t>
            </a:r>
            <a:r>
              <a:rPr lang="en-US" sz="1050" dirty="0" smtClean="0">
                <a:solidFill>
                  <a:schemeClr val="tx1"/>
                </a:solidFill>
              </a:rPr>
              <a:t>utput.xml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" name="Snip Single Corner Rectangle 22"/>
          <p:cNvSpPr/>
          <p:nvPr/>
        </p:nvSpPr>
        <p:spPr>
          <a:xfrm>
            <a:off x="7924800" y="5105400"/>
            <a:ext cx="990600" cy="457200"/>
          </a:xfrm>
          <a:prstGeom prst="snip1Rect">
            <a:avLst/>
          </a:prstGeom>
          <a:gradFill>
            <a:gsLst>
              <a:gs pos="0">
                <a:srgbClr val="FFFF00"/>
              </a:gs>
              <a:gs pos="100000">
                <a:srgbClr val="FFEBFA"/>
              </a:gs>
            </a:gsLst>
            <a:lin ang="5400000" scaled="0"/>
          </a:gra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gold.xml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 rot="10800000">
            <a:off x="7391400" y="5181600"/>
            <a:ext cx="333616" cy="297714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>
            <a:off x="1676400" y="3124200"/>
            <a:ext cx="333616" cy="297714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ight Arrow 25"/>
          <p:cNvSpPr/>
          <p:nvPr/>
        </p:nvSpPr>
        <p:spPr>
          <a:xfrm rot="10800000">
            <a:off x="7391400" y="2895600"/>
            <a:ext cx="333616" cy="297714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ight Arrow 26"/>
          <p:cNvSpPr/>
          <p:nvPr/>
        </p:nvSpPr>
        <p:spPr>
          <a:xfrm>
            <a:off x="3810000" y="2895600"/>
            <a:ext cx="333616" cy="297714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ight Arrow 27"/>
          <p:cNvSpPr/>
          <p:nvPr/>
        </p:nvSpPr>
        <p:spPr>
          <a:xfrm>
            <a:off x="5181600" y="2895600"/>
            <a:ext cx="333616" cy="297714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ight Arrow 28"/>
          <p:cNvSpPr/>
          <p:nvPr/>
        </p:nvSpPr>
        <p:spPr>
          <a:xfrm rot="5400000">
            <a:off x="6306649" y="1922951"/>
            <a:ext cx="333616" cy="297714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ight Arrow 29"/>
          <p:cNvSpPr/>
          <p:nvPr/>
        </p:nvSpPr>
        <p:spPr>
          <a:xfrm rot="5400000">
            <a:off x="6306649" y="3599351"/>
            <a:ext cx="333616" cy="297714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ight Arrow 30"/>
          <p:cNvSpPr/>
          <p:nvPr/>
        </p:nvSpPr>
        <p:spPr>
          <a:xfrm rot="5400000">
            <a:off x="6306649" y="4513751"/>
            <a:ext cx="333616" cy="297714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ight Arrow 31"/>
          <p:cNvSpPr/>
          <p:nvPr/>
        </p:nvSpPr>
        <p:spPr>
          <a:xfrm rot="16200000">
            <a:off x="6306649" y="6113951"/>
            <a:ext cx="333616" cy="297714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Snip Single Corner Rectangle 32"/>
          <p:cNvSpPr/>
          <p:nvPr/>
        </p:nvSpPr>
        <p:spPr>
          <a:xfrm>
            <a:off x="3048000" y="5105400"/>
            <a:ext cx="1371600" cy="762000"/>
          </a:xfrm>
          <a:prstGeom prst="snip1Rect">
            <a:avLst/>
          </a:prstGeom>
          <a:noFill/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noProof="1" smtClean="0">
                <a:solidFill>
                  <a:schemeClr val="tx1"/>
                </a:solidFill>
              </a:rPr>
              <a:t>rezultate</a:t>
            </a:r>
            <a:endParaRPr lang="en-US" noProof="1">
              <a:solidFill>
                <a:schemeClr val="tx1"/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 rot="10800000">
            <a:off x="4648200" y="5334000"/>
            <a:ext cx="762000" cy="304800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Snip Single Corner Rectangle 35"/>
          <p:cNvSpPr/>
          <p:nvPr/>
        </p:nvSpPr>
        <p:spPr>
          <a:xfrm>
            <a:off x="304800" y="2438400"/>
            <a:ext cx="1219200" cy="304800"/>
          </a:xfrm>
          <a:prstGeom prst="snip1Rect">
            <a:avLst/>
          </a:prstGeom>
          <a:solidFill>
            <a:schemeClr val="bg1">
              <a:lumMod val="75000"/>
            </a:schemeClr>
          </a:solidFill>
          <a:ln w="25400" cap="rnd" cmpd="sng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00" dirty="0" smtClean="0">
                <a:solidFill>
                  <a:schemeClr val="tx1"/>
                </a:solidFill>
              </a:rPr>
              <a:t>Lista taguri verbe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>
            <a:off x="1676400" y="2438400"/>
            <a:ext cx="333616" cy="297714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DA37-A9AF-4400-9542-3E5AA2E27EF2}" type="slidenum">
              <a:rPr lang="ro-RO" smtClean="0"/>
              <a:pPr/>
              <a:t>17</a:t>
            </a:fld>
            <a:endParaRPr lang="ro-RO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Sistemul de Calibrare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3886200" y="2590800"/>
            <a:ext cx="511629" cy="685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o-RO" sz="2400" dirty="0" smtClean="0"/>
              <a:t>A</a:t>
            </a:r>
            <a:endParaRPr lang="en-US" sz="2400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3886200" y="3505200"/>
            <a:ext cx="511629" cy="685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14" name="Flowchart: Magnetic Disk 13"/>
          <p:cNvSpPr/>
          <p:nvPr/>
        </p:nvSpPr>
        <p:spPr>
          <a:xfrm>
            <a:off x="3886200" y="4419600"/>
            <a:ext cx="511629" cy="6096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15" name="Round Single Corner Rectangle 14"/>
          <p:cNvSpPr/>
          <p:nvPr/>
        </p:nvSpPr>
        <p:spPr>
          <a:xfrm>
            <a:off x="228600" y="2667000"/>
            <a:ext cx="2286000" cy="533400"/>
          </a:xfrm>
          <a:prstGeom prst="round1Rect">
            <a:avLst/>
          </a:prstGeom>
          <a:gradFill>
            <a:gsLst>
              <a:gs pos="77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noProof="1">
                <a:solidFill>
                  <a:schemeClr val="tx1"/>
                </a:solidFill>
              </a:rPr>
              <a:t>c</a:t>
            </a:r>
            <a:r>
              <a:rPr lang="en-US" sz="1600" noProof="1" smtClean="0">
                <a:solidFill>
                  <a:schemeClr val="tx1"/>
                </a:solidFill>
              </a:rPr>
              <a:t>onfiguration.cfg</a:t>
            </a:r>
            <a:endParaRPr lang="en-US" sz="1600" noProof="1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276600" y="2133600"/>
            <a:ext cx="2667000" cy="434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57200" y="5105400"/>
            <a:ext cx="1524000" cy="685800"/>
          </a:xfrm>
          <a:prstGeom prst="roundRect">
            <a:avLst/>
          </a:prstGeom>
          <a:solidFill>
            <a:srgbClr val="FFC000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381000" y="5181600"/>
            <a:ext cx="1524000" cy="685800"/>
          </a:xfrm>
          <a:prstGeom prst="roundRect">
            <a:avLst/>
          </a:prstGeom>
          <a:solidFill>
            <a:srgbClr val="FFCC00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04800" y="5257800"/>
            <a:ext cx="1524000" cy="685800"/>
          </a:xfrm>
          <a:prstGeom prst="roundRect">
            <a:avLst/>
          </a:prstGeom>
          <a:solidFill>
            <a:srgbClr val="FFCC00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>
                <a:solidFill>
                  <a:schemeClr val="tx1"/>
                </a:solidFill>
              </a:rPr>
              <a:t>Corpus de antrenare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914400" y="3581400"/>
            <a:ext cx="990600" cy="457200"/>
          </a:xfrm>
          <a:prstGeom prst="snip1Rect">
            <a:avLst/>
          </a:prstGeom>
          <a:gradFill flip="none" rotWithShape="1">
            <a:gsLst>
              <a:gs pos="0">
                <a:srgbClr val="FF0000">
                  <a:alpha val="50196"/>
                </a:srgbClr>
              </a:gs>
              <a:gs pos="100000">
                <a:srgbClr val="FFEBFA"/>
              </a:gs>
            </a:gsLst>
            <a:lin ang="5400000" scaled="0"/>
            <a:tileRect/>
          </a:gra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i</a:t>
            </a:r>
            <a:r>
              <a:rPr lang="en-US" sz="1050" dirty="0" smtClean="0">
                <a:solidFill>
                  <a:schemeClr val="tx1"/>
                </a:solidFill>
              </a:rPr>
              <a:t>nput.xml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" name="Snip Single Corner Rectangle 20"/>
          <p:cNvSpPr/>
          <p:nvPr/>
        </p:nvSpPr>
        <p:spPr>
          <a:xfrm>
            <a:off x="914400" y="4267200"/>
            <a:ext cx="990600" cy="457200"/>
          </a:xfrm>
          <a:prstGeom prst="snip1Rect">
            <a:avLst/>
          </a:prstGeom>
          <a:gradFill>
            <a:gsLst>
              <a:gs pos="0">
                <a:srgbClr val="FFFF00"/>
              </a:gs>
              <a:gs pos="100000">
                <a:srgbClr val="FFEBFA"/>
              </a:gs>
            </a:gsLst>
            <a:lin ang="5400000" scaled="0"/>
          </a:gra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gold.xml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2667000" y="2819400"/>
            <a:ext cx="333616" cy="297714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ight Arrow 29"/>
          <p:cNvSpPr/>
          <p:nvPr/>
        </p:nvSpPr>
        <p:spPr>
          <a:xfrm>
            <a:off x="2209800" y="5257800"/>
            <a:ext cx="762000" cy="304800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ight Arrow 30"/>
          <p:cNvSpPr/>
          <p:nvPr/>
        </p:nvSpPr>
        <p:spPr>
          <a:xfrm>
            <a:off x="2209800" y="3733800"/>
            <a:ext cx="762000" cy="304800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ight Arrow 31"/>
          <p:cNvSpPr/>
          <p:nvPr/>
        </p:nvSpPr>
        <p:spPr>
          <a:xfrm>
            <a:off x="2209800" y="4267200"/>
            <a:ext cx="762000" cy="304800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ound Single Corner Rectangle 32"/>
          <p:cNvSpPr/>
          <p:nvPr/>
        </p:nvSpPr>
        <p:spPr>
          <a:xfrm>
            <a:off x="7010400" y="3276600"/>
            <a:ext cx="1676400" cy="381000"/>
          </a:xfrm>
          <a:prstGeom prst="round1Rect">
            <a:avLst/>
          </a:prstGeom>
          <a:gradFill>
            <a:gsLst>
              <a:gs pos="77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noProof="1" smtClean="0">
                <a:solidFill>
                  <a:schemeClr val="tx1"/>
                </a:solidFill>
              </a:rPr>
              <a:t>preferencesTraining.pref</a:t>
            </a:r>
            <a:endParaRPr lang="en-US" sz="900" noProof="1">
              <a:solidFill>
                <a:schemeClr val="tx1"/>
              </a:solidFill>
            </a:endParaRPr>
          </a:p>
        </p:txBody>
      </p:sp>
      <p:sp>
        <p:nvSpPr>
          <p:cNvPr id="34" name="Round Single Corner Rectangle 33"/>
          <p:cNvSpPr/>
          <p:nvPr/>
        </p:nvSpPr>
        <p:spPr>
          <a:xfrm>
            <a:off x="7010400" y="3886200"/>
            <a:ext cx="1905000" cy="304800"/>
          </a:xfrm>
          <a:prstGeom prst="round1Rect">
            <a:avLst/>
          </a:prstGeom>
          <a:gradFill>
            <a:gsLst>
              <a:gs pos="77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noProof="1" smtClean="0">
                <a:solidFill>
                  <a:schemeClr val="tx1"/>
                </a:solidFill>
              </a:rPr>
              <a:t>preferencesSegmenter.pref</a:t>
            </a:r>
            <a:endParaRPr lang="en-US" sz="900" noProof="1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>
            <a:stCxn id="4" idx="3"/>
            <a:endCxn id="13" idx="1"/>
          </p:cNvCxnSpPr>
          <p:nvPr/>
        </p:nvCxnSpPr>
        <p:spPr>
          <a:xfrm>
            <a:off x="4142015" y="32766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3" idx="3"/>
            <a:endCxn id="14" idx="1"/>
          </p:cNvCxnSpPr>
          <p:nvPr/>
        </p:nvCxnSpPr>
        <p:spPr>
          <a:xfrm>
            <a:off x="4142015" y="4191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lowchart: Magnetic Disk 50"/>
          <p:cNvSpPr/>
          <p:nvPr/>
        </p:nvSpPr>
        <p:spPr>
          <a:xfrm>
            <a:off x="3657600" y="5410200"/>
            <a:ext cx="1828800" cy="838200"/>
          </a:xfrm>
          <a:prstGeom prst="flowChartMagneticDisk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cxnSp>
        <p:nvCxnSpPr>
          <p:cNvPr id="55" name="Straight Arrow Connector 54"/>
          <p:cNvCxnSpPr>
            <a:stCxn id="14" idx="3"/>
            <a:endCxn id="51" idx="1"/>
          </p:cNvCxnSpPr>
          <p:nvPr/>
        </p:nvCxnSpPr>
        <p:spPr>
          <a:xfrm>
            <a:off x="4142015" y="5029200"/>
            <a:ext cx="429985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hape 60"/>
          <p:cNvCxnSpPr>
            <a:stCxn id="51" idx="4"/>
            <a:endCxn id="4" idx="1"/>
          </p:cNvCxnSpPr>
          <p:nvPr/>
        </p:nvCxnSpPr>
        <p:spPr>
          <a:xfrm flipH="1" flipV="1">
            <a:off x="4142015" y="2590800"/>
            <a:ext cx="1344385" cy="3238500"/>
          </a:xfrm>
          <a:prstGeom prst="curvedConnector4">
            <a:avLst>
              <a:gd name="adj1" fmla="val -17004"/>
              <a:gd name="adj2" fmla="val 10705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ight Arrow 61"/>
          <p:cNvSpPr/>
          <p:nvPr/>
        </p:nvSpPr>
        <p:spPr>
          <a:xfrm>
            <a:off x="6019800" y="3810000"/>
            <a:ext cx="762000" cy="304800"/>
          </a:xfrm>
          <a:prstGeom prst="rightArrow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ound Single Corner Rectangle 62"/>
          <p:cNvSpPr/>
          <p:nvPr/>
        </p:nvSpPr>
        <p:spPr>
          <a:xfrm>
            <a:off x="6934200" y="2514600"/>
            <a:ext cx="2057400" cy="2590800"/>
          </a:xfrm>
          <a:prstGeom prst="round1Rect">
            <a:avLst/>
          </a:prstGeom>
          <a:noFill/>
          <a:ln cmpd="dbl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ro-RO" dirty="0" smtClean="0">
                <a:solidFill>
                  <a:schemeClr val="tx1"/>
                </a:solidFill>
              </a:rPr>
              <a:t>Valori optime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48" idx="2"/>
            <a:endCxn id="4" idx="2"/>
          </p:cNvCxnSpPr>
          <p:nvPr/>
        </p:nvCxnSpPr>
        <p:spPr>
          <a:xfrm>
            <a:off x="2830745" y="1969532"/>
            <a:ext cx="1055455" cy="964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514600" y="1600200"/>
            <a:ext cx="632289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o-RO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76400"/>
          <a:ext cx="8686801" cy="1752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1246"/>
                <a:gridCol w="1537487"/>
                <a:gridCol w="1614361"/>
                <a:gridCol w="1844984"/>
                <a:gridCol w="1460613"/>
                <a:gridCol w="1768110"/>
              </a:tblGrid>
              <a:tr h="37084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First Metric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 Metric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Language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Precision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1" smtClean="0"/>
                        <a:t>Recall</a:t>
                      </a:r>
                      <a:endParaRPr lang="en-US" b="1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1" smtClean="0"/>
                        <a:t>FMeasure</a:t>
                      </a:r>
                      <a:endParaRPr lang="en-US" b="1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Accuracy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0.8869048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0.86627907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0.8764705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0.88513774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Romanian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0.88461536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0.8589212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0.871579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0.90045714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DA37-A9AF-4400-9542-3E5AA2E27EF2}" type="slidenum">
              <a:rPr lang="ro-RO" smtClean="0"/>
              <a:pPr/>
              <a:t>18</a:t>
            </a:fld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</a:t>
            </a:r>
            <a:r>
              <a:rPr lang="ro-RO" dirty="0" smtClean="0"/>
              <a:t>zultate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90600"/>
          </a:xfrm>
        </p:spPr>
        <p:txBody>
          <a:bodyPr>
            <a:normAutofit fontScale="92500"/>
          </a:bodyPr>
          <a:lstStyle/>
          <a:p>
            <a:r>
              <a:rPr lang="en-US" noProof="1" smtClean="0"/>
              <a:t>Segmentarea reprezintă procesul de împărțire a frazelor in clauze/unități elementare de discurs.</a:t>
            </a:r>
            <a:endParaRPr lang="ro-RO" noProof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DA37-A9AF-4400-9542-3E5AA2E27EF2}" type="slidenum">
              <a:rPr lang="ro-RO" smtClean="0"/>
              <a:pPr/>
              <a:t>2</a:t>
            </a:fld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Conceptul de Segmentare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55083" y="2895600"/>
            <a:ext cx="861483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noProof="1" smtClean="0"/>
              <a:t>Lingviștii și Informaticienii din România se reunesc </a:t>
            </a:r>
            <a:r>
              <a:rPr lang="ro-RO" i="1" noProof="1" smtClean="0"/>
              <a:t>î</a:t>
            </a:r>
            <a:r>
              <a:rPr lang="en-US" i="1" noProof="1" smtClean="0"/>
              <a:t>n cadrul</a:t>
            </a:r>
            <a:r>
              <a:rPr lang="ro-RO" i="1" noProof="1" smtClean="0"/>
              <a:t> </a:t>
            </a:r>
            <a:r>
              <a:rPr lang="en-US" i="1" noProof="1" smtClean="0"/>
              <a:t> conferinței internaționale “Resurse Lingvistice și instrumente</a:t>
            </a:r>
            <a:r>
              <a:rPr lang="ro-RO" i="1" noProof="1" smtClean="0"/>
              <a:t> </a:t>
            </a:r>
            <a:r>
              <a:rPr lang="en-US" i="1" noProof="1" smtClean="0"/>
              <a:t>de prelucrare a limbii române” </a:t>
            </a:r>
            <a:r>
              <a:rPr lang="en-US" b="1" i="1" noProof="1" smtClean="0"/>
              <a:t>¹</a:t>
            </a:r>
            <a:r>
              <a:rPr lang="en-US" sz="2000" b="1" i="1" noProof="1" smtClean="0"/>
              <a:t>/</a:t>
            </a:r>
            <a:r>
              <a:rPr lang="ro-RO" sz="2000" b="1" i="1" noProof="1" smtClean="0"/>
              <a:t> </a:t>
            </a:r>
            <a:r>
              <a:rPr lang="en-US" i="1" noProof="1" smtClean="0"/>
              <a:t>care va avea loc la Muzeul Național al Literaturii Române</a:t>
            </a:r>
            <a:r>
              <a:rPr lang="ro-RO" i="1" noProof="1" smtClean="0"/>
              <a:t>.</a:t>
            </a:r>
            <a:r>
              <a:rPr lang="en-US" b="1" i="1" noProof="1" smtClean="0"/>
              <a:t> ²/</a:t>
            </a:r>
            <a:endParaRPr lang="en-US" i="1" noProof="1" smtClean="0"/>
          </a:p>
          <a:p>
            <a:endParaRPr lang="en-US" noProof="1"/>
          </a:p>
        </p:txBody>
      </p:sp>
      <p:sp>
        <p:nvSpPr>
          <p:cNvPr id="8" name="TextBox 7"/>
          <p:cNvSpPr txBox="1"/>
          <p:nvPr/>
        </p:nvSpPr>
        <p:spPr>
          <a:xfrm>
            <a:off x="457200" y="43434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i="1" dirty="0" smtClean="0"/>
              <a:t>Participarea la lucrări se va face inclusiv  în regim de teleconferință</a:t>
            </a:r>
            <a:r>
              <a:rPr lang="en-US" b="1" i="1" noProof="1" smtClean="0"/>
              <a:t> ¹/</a:t>
            </a:r>
            <a:endParaRPr lang="ro-RO" i="1" dirty="0" smtClean="0"/>
          </a:p>
          <a:p>
            <a:pPr algn="just"/>
            <a:r>
              <a:rPr lang="ro-RO" i="1" dirty="0" smtClean="0"/>
              <a:t>  și   toate lucrările vor fi transmise în direct pe Internet. </a:t>
            </a:r>
            <a:r>
              <a:rPr lang="ro-RO" b="1" i="1" dirty="0" smtClean="0"/>
              <a:t>²</a:t>
            </a:r>
            <a:r>
              <a:rPr lang="en-US" b="1" i="1" noProof="1" smtClean="0"/>
              <a:t>/</a:t>
            </a:r>
            <a:endParaRPr lang="en-US" i="1" dirty="0"/>
          </a:p>
        </p:txBody>
      </p:sp>
      <p:sp>
        <p:nvSpPr>
          <p:cNvPr id="10" name="Oval 9"/>
          <p:cNvSpPr/>
          <p:nvPr/>
        </p:nvSpPr>
        <p:spPr>
          <a:xfrm>
            <a:off x="1828800" y="3505200"/>
            <a:ext cx="5334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09600" y="4648200"/>
            <a:ext cx="3810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547872"/>
          </a:xfrm>
        </p:spPr>
        <p:txBody>
          <a:bodyPr>
            <a:normAutofit lnSpcReduction="10000"/>
          </a:bodyPr>
          <a:lstStyle/>
          <a:p>
            <a:r>
              <a:rPr lang="en-US" noProof="1" smtClean="0"/>
              <a:t>Metoda abordată se bazeaza pe recunoașterea marcatorilor de discurs</a:t>
            </a:r>
          </a:p>
          <a:p>
            <a:r>
              <a:rPr lang="en-US" noProof="1" smtClean="0"/>
              <a:t>Atunci c</a:t>
            </a:r>
            <a:r>
              <a:rPr lang="ro-RO" noProof="1" smtClean="0"/>
              <a:t>ând aceștia lipsesc granițele dintre clauze sunt găsite prin metode statistice bazate pe exemplele din corpusul de antrenare</a:t>
            </a:r>
          </a:p>
          <a:p>
            <a:r>
              <a:rPr lang="en-US" noProof="1" smtClean="0"/>
              <a:t>Elementul central al unei clauze este reprezentat de un verb simplu sau un verb compus: </a:t>
            </a:r>
            <a:r>
              <a:rPr lang="en-GB" i="1" noProof="1" smtClean="0"/>
              <a:t>"vino să vezi" (come to see)</a:t>
            </a:r>
            <a:endParaRPr lang="en-GB" i="1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EE76-F24F-4293-B8A5-8DC6DF74B09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Abordare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2938272"/>
          </a:xfrm>
        </p:spPr>
        <p:txBody>
          <a:bodyPr/>
          <a:lstStyle/>
          <a:p>
            <a:r>
              <a:rPr lang="ro-RO" sz="2800" dirty="0" smtClean="0"/>
              <a:t>Acest sistem este alcatuit din 3 module:</a:t>
            </a:r>
            <a:endParaRPr lang="en-US" sz="2800" dirty="0" smtClean="0"/>
          </a:p>
          <a:p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ro-RO" sz="2800" b="1" dirty="0" smtClean="0"/>
              <a:t>Modulul de Antrenare</a:t>
            </a:r>
            <a:endParaRPr lang="en-US" sz="2800" b="1" dirty="0" smtClean="0"/>
          </a:p>
          <a:p>
            <a:pPr>
              <a:buFont typeface="Wingdings" pitchFamily="2" charset="2"/>
              <a:buChar char="§"/>
            </a:pPr>
            <a:r>
              <a:rPr lang="ro-RO" sz="2800" b="1" dirty="0" smtClean="0"/>
              <a:t>Modulul de Segmentare</a:t>
            </a:r>
            <a:endParaRPr lang="en-US" sz="2800" b="1" dirty="0" smtClean="0"/>
          </a:p>
          <a:p>
            <a:pPr>
              <a:buFont typeface="Wingdings" pitchFamily="2" charset="2"/>
              <a:buChar char="§"/>
            </a:pPr>
            <a:r>
              <a:rPr lang="ro-RO" sz="2800" b="1" dirty="0" smtClean="0"/>
              <a:t>Modulul de Evaluare</a:t>
            </a:r>
            <a:endParaRPr lang="en-US" sz="2800" b="1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EE76-F24F-4293-B8A5-8DC6DF74B09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Sistemul de Segmentare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1" smtClean="0"/>
              <a:t>Obligatorii:</a:t>
            </a:r>
          </a:p>
          <a:p>
            <a:pPr lvl="1"/>
            <a:r>
              <a:rPr lang="en-US" sz="2000" noProof="1" smtClean="0"/>
              <a:t>Sentence splitting</a:t>
            </a:r>
          </a:p>
          <a:p>
            <a:pPr lvl="1"/>
            <a:r>
              <a:rPr lang="en-US" sz="2000" noProof="1" smtClean="0"/>
              <a:t>Tokenization</a:t>
            </a:r>
          </a:p>
          <a:p>
            <a:pPr lvl="1"/>
            <a:r>
              <a:rPr lang="en-US" sz="2000" noProof="1" smtClean="0"/>
              <a:t>Lemma</a:t>
            </a:r>
            <a:r>
              <a:rPr lang="ro-RO" sz="2000" noProof="1" smtClean="0"/>
              <a:t>tisation</a:t>
            </a:r>
            <a:endParaRPr lang="en-US" sz="2000" noProof="1" smtClean="0"/>
          </a:p>
          <a:p>
            <a:pPr lvl="1"/>
            <a:r>
              <a:rPr lang="en-US" sz="2000" noProof="1" smtClean="0"/>
              <a:t>POS Tagging</a:t>
            </a:r>
          </a:p>
          <a:p>
            <a:pPr lvl="1">
              <a:buNone/>
            </a:pPr>
            <a:endParaRPr lang="en-US" sz="2000" noProof="1" smtClean="0"/>
          </a:p>
          <a:p>
            <a:r>
              <a:rPr lang="en-US" noProof="1" smtClean="0"/>
              <a:t>Op</a:t>
            </a:r>
            <a:r>
              <a:rPr lang="ro-RO" noProof="1" smtClean="0"/>
              <a:t>ționale</a:t>
            </a:r>
            <a:r>
              <a:rPr lang="en-US" noProof="1" smtClean="0"/>
              <a:t>:</a:t>
            </a:r>
          </a:p>
          <a:p>
            <a:pPr lvl="1"/>
            <a:r>
              <a:rPr lang="en-US" sz="1800" noProof="1" smtClean="0"/>
              <a:t>NP Chunking</a:t>
            </a:r>
          </a:p>
          <a:p>
            <a:pPr lvl="1"/>
            <a:r>
              <a:rPr lang="en-US" sz="1800" noProof="1" smtClean="0"/>
              <a:t>Anaphora Resolution</a:t>
            </a:r>
            <a:endParaRPr lang="en-US" sz="1800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EE76-F24F-4293-B8A5-8DC6DF74B09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Preprocesări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90600"/>
          </a:xfrm>
        </p:spPr>
        <p:txBody>
          <a:bodyPr>
            <a:normAutofit fontScale="92500" lnSpcReduction="20000"/>
          </a:bodyPr>
          <a:lstStyle/>
          <a:p>
            <a:r>
              <a:rPr lang="ro-RO" sz="2400" dirty="0" smtClean="0"/>
              <a:t>Acest modul extrage un model din corpusul de</a:t>
            </a:r>
            <a:r>
              <a:rPr lang="en-US" sz="2400" dirty="0" smtClean="0"/>
              <a:t> a</a:t>
            </a:r>
            <a:r>
              <a:rPr lang="ro-RO" sz="2400" dirty="0" smtClean="0"/>
              <a:t>ntrenare, ce va fi folosit de către modulul de segmentare.</a:t>
            </a:r>
            <a:endParaRPr lang="en-US" sz="24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DA37-A9AF-4400-9542-3E5AA2E27EF2}" type="slidenum">
              <a:rPr lang="ro-RO" smtClean="0"/>
              <a:pPr/>
              <a:t>6</a:t>
            </a:fld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Modulul de Antrenare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3505200" y="3962400"/>
            <a:ext cx="2286000" cy="1828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Antrenare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838200" y="4953000"/>
            <a:ext cx="1524000" cy="685800"/>
          </a:xfrm>
          <a:prstGeom prst="roundRect">
            <a:avLst/>
          </a:prstGeom>
          <a:solidFill>
            <a:srgbClr val="FFC000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762000" y="5029200"/>
            <a:ext cx="1524000" cy="685800"/>
          </a:xfrm>
          <a:prstGeom prst="roundRect">
            <a:avLst/>
          </a:prstGeom>
          <a:solidFill>
            <a:srgbClr val="FFCC00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685800" y="5105400"/>
            <a:ext cx="1524000" cy="685800"/>
          </a:xfrm>
          <a:prstGeom prst="roundRect">
            <a:avLst/>
          </a:prstGeom>
          <a:solidFill>
            <a:srgbClr val="FFCC00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>
                <a:solidFill>
                  <a:schemeClr val="tx1"/>
                </a:solidFill>
              </a:rPr>
              <a:t>Corpus de antrenare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5943600" y="4648200"/>
            <a:ext cx="749808" cy="484632"/>
          </a:xfrm>
          <a:prstGeom prst="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Snip Single Corner Rectangle 20"/>
          <p:cNvSpPr/>
          <p:nvPr/>
        </p:nvSpPr>
        <p:spPr>
          <a:xfrm>
            <a:off x="6858000" y="4267200"/>
            <a:ext cx="1066800" cy="1295400"/>
          </a:xfrm>
          <a:prstGeom prst="snip1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odel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2590800" y="4267200"/>
            <a:ext cx="749808" cy="484632"/>
          </a:xfrm>
          <a:prstGeom prst="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 Single Corner Rectangle 22"/>
          <p:cNvSpPr/>
          <p:nvPr/>
        </p:nvSpPr>
        <p:spPr>
          <a:xfrm>
            <a:off x="3505200" y="2895600"/>
            <a:ext cx="2209800" cy="381000"/>
          </a:xfrm>
          <a:prstGeom prst="round1Rect">
            <a:avLst/>
          </a:prstGeom>
          <a:gradFill>
            <a:gsLst>
              <a:gs pos="77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noProof="1" smtClean="0">
                <a:solidFill>
                  <a:schemeClr val="tx1"/>
                </a:solidFill>
              </a:rPr>
              <a:t>preferencesTraining.pref</a:t>
            </a:r>
            <a:endParaRPr lang="en-US" sz="1200" noProof="1">
              <a:solidFill>
                <a:schemeClr val="tx1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 rot="5400000">
            <a:off x="4353306" y="3342894"/>
            <a:ext cx="464820" cy="484632"/>
          </a:xfrm>
          <a:prstGeom prst="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nip Single Corner Rectangle 14"/>
          <p:cNvSpPr/>
          <p:nvPr/>
        </p:nvSpPr>
        <p:spPr>
          <a:xfrm>
            <a:off x="304800" y="4343400"/>
            <a:ext cx="2133600" cy="381000"/>
          </a:xfrm>
          <a:prstGeom prst="snip1Rect">
            <a:avLst/>
          </a:prstGeom>
          <a:solidFill>
            <a:schemeClr val="bg1">
              <a:lumMod val="75000"/>
            </a:schemeClr>
          </a:solidFill>
          <a:ln w="25400" cap="rnd" cmpd="sng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dirty="0" smtClean="0">
                <a:solidFill>
                  <a:schemeClr val="tx1"/>
                </a:solidFill>
              </a:rPr>
              <a:t>Lista taguri verbe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590800" y="5257800"/>
            <a:ext cx="749808" cy="484632"/>
          </a:xfrm>
          <a:prstGeom prst="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noProof="1" smtClean="0"/>
          </a:p>
          <a:p>
            <a:r>
              <a:rPr lang="en-US" noProof="1" smtClean="0"/>
              <a:t>Se face in 2 etape:</a:t>
            </a:r>
          </a:p>
          <a:p>
            <a:pPr>
              <a:buNone/>
            </a:pPr>
            <a:endParaRPr lang="en-US" noProof="1" smtClean="0"/>
          </a:p>
          <a:p>
            <a:pPr>
              <a:buNone/>
            </a:pPr>
            <a:endParaRPr lang="en-US" noProof="1" smtClean="0"/>
          </a:p>
          <a:p>
            <a:pPr lvl="1"/>
            <a:r>
              <a:rPr lang="en-US" noProof="1" smtClean="0"/>
              <a:t>Prima etap</a:t>
            </a:r>
            <a:r>
              <a:rPr lang="ro-RO" noProof="1" smtClean="0"/>
              <a:t>ă</a:t>
            </a:r>
            <a:r>
              <a:rPr lang="en-US" noProof="1" smtClean="0"/>
              <a:t>: automat =&gt; sentence, tok, lemma</a:t>
            </a:r>
            <a:r>
              <a:rPr lang="ro-RO" noProof="1" smtClean="0"/>
              <a:t>,</a:t>
            </a:r>
            <a:r>
              <a:rPr lang="en-US" noProof="1" smtClean="0"/>
              <a:t> pos</a:t>
            </a:r>
          </a:p>
          <a:p>
            <a:pPr lvl="1">
              <a:buNone/>
            </a:pPr>
            <a:endParaRPr lang="en-US" noProof="1" smtClean="0"/>
          </a:p>
          <a:p>
            <a:pPr lvl="1"/>
            <a:r>
              <a:rPr lang="en-US" noProof="1" smtClean="0"/>
              <a:t>A doua etap</a:t>
            </a:r>
            <a:r>
              <a:rPr lang="ro-RO" noProof="1" smtClean="0"/>
              <a:t>ă</a:t>
            </a:r>
            <a:r>
              <a:rPr lang="en-US" noProof="1" smtClean="0"/>
              <a:t>: manual =&gt; clause, marker</a:t>
            </a:r>
            <a:endParaRPr lang="en-US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EE76-F24F-4293-B8A5-8DC6DF74B09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Construire </a:t>
            </a:r>
            <a:r>
              <a:rPr lang="en-US" dirty="0" smtClean="0"/>
              <a:t>Corpus</a:t>
            </a:r>
            <a:r>
              <a:rPr lang="ro-RO" dirty="0" smtClean="0"/>
              <a:t>ului</a:t>
            </a:r>
            <a:r>
              <a:rPr lang="en-US" dirty="0" smtClean="0"/>
              <a:t> Gold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Training English</a:t>
            </a:r>
          </a:p>
          <a:p>
            <a:pPr lvl="1">
              <a:buNone/>
            </a:pPr>
            <a:r>
              <a:rPr lang="en-US" dirty="0" smtClean="0"/>
              <a:t>Grimm Brothers - The Queen Bee: </a:t>
            </a:r>
          </a:p>
          <a:p>
            <a:pPr lvl="2">
              <a:buNone/>
            </a:pPr>
            <a:r>
              <a:rPr lang="en-US" dirty="0" smtClean="0"/>
              <a:t>26 sentences, 935 words </a:t>
            </a:r>
          </a:p>
          <a:p>
            <a:pPr lvl="1">
              <a:buNone/>
            </a:pPr>
            <a:r>
              <a:rPr lang="en-US" dirty="0" smtClean="0"/>
              <a:t>H. P. Lovecraft – Polaris:</a:t>
            </a:r>
          </a:p>
          <a:p>
            <a:pPr lvl="2">
              <a:buNone/>
            </a:pPr>
            <a:r>
              <a:rPr lang="en-US" sz="2378" dirty="0" smtClean="0"/>
              <a:t> 52 </a:t>
            </a:r>
            <a:r>
              <a:rPr lang="en-US" dirty="0" smtClean="0"/>
              <a:t>sentences, 1705 words</a:t>
            </a:r>
          </a:p>
          <a:p>
            <a:pPr lvl="1">
              <a:buNone/>
            </a:pPr>
            <a:r>
              <a:rPr lang="en-US" dirty="0" smtClean="0"/>
              <a:t>H. P. Lovecraft – The Other Gods: </a:t>
            </a:r>
          </a:p>
          <a:p>
            <a:pPr lvl="2">
              <a:buNone/>
            </a:pPr>
            <a:r>
              <a:rPr lang="en-US" dirty="0" smtClean="0"/>
              <a:t>72 sentences, 2245 words</a:t>
            </a:r>
          </a:p>
          <a:p>
            <a:pPr>
              <a:buNone/>
            </a:pPr>
            <a:r>
              <a:rPr lang="en-US" dirty="0" smtClean="0"/>
              <a:t>Testing English</a:t>
            </a:r>
          </a:p>
          <a:p>
            <a:pPr lvl="1">
              <a:buNone/>
            </a:pPr>
            <a:r>
              <a:rPr lang="en-US" dirty="0" smtClean="0"/>
              <a:t>Grimm Brothers – Sleeping Beauty: </a:t>
            </a:r>
          </a:p>
          <a:p>
            <a:pPr lvl="2">
              <a:buNone/>
            </a:pPr>
            <a:r>
              <a:rPr lang="en-US" dirty="0" smtClean="0"/>
              <a:t>37 sentences, 1503 words</a:t>
            </a:r>
            <a:endParaRPr lang="en-GB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DA37-A9AF-4400-9542-3E5AA2E27EF2}" type="slidenum">
              <a:rPr lang="ro-RO" smtClean="0"/>
              <a:pPr/>
              <a:t>8</a:t>
            </a:fld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noProof="1" smtClean="0"/>
              <a:t>Training Romanian</a:t>
            </a:r>
          </a:p>
          <a:p>
            <a:pPr lvl="1">
              <a:buNone/>
            </a:pPr>
            <a:r>
              <a:rPr lang="en-US" noProof="1" smtClean="0"/>
              <a:t>Fra</a:t>
            </a:r>
            <a:r>
              <a:rPr lang="ro-RO" noProof="1" smtClean="0"/>
              <a:t>ț</a:t>
            </a:r>
            <a:r>
              <a:rPr lang="en-US" noProof="1" smtClean="0"/>
              <a:t>ii Grimm - Frumoasa adormit</a:t>
            </a:r>
            <a:r>
              <a:rPr lang="ro-RO" noProof="1" smtClean="0"/>
              <a:t>ă</a:t>
            </a:r>
            <a:r>
              <a:rPr lang="en-US" noProof="1" smtClean="0"/>
              <a:t>: </a:t>
            </a:r>
          </a:p>
          <a:p>
            <a:pPr lvl="2">
              <a:buNone/>
            </a:pPr>
            <a:r>
              <a:rPr lang="en-US" noProof="1" smtClean="0"/>
              <a:t>69 sentences, 1800 words </a:t>
            </a:r>
          </a:p>
          <a:p>
            <a:pPr>
              <a:buNone/>
            </a:pPr>
            <a:r>
              <a:rPr lang="en-US" noProof="1" smtClean="0"/>
              <a:t>	</a:t>
            </a:r>
            <a:r>
              <a:rPr lang="en-US" sz="2300" noProof="1" smtClean="0"/>
              <a:t>Fra</a:t>
            </a:r>
            <a:r>
              <a:rPr lang="ro-RO" sz="2300" noProof="1" smtClean="0"/>
              <a:t>ț</a:t>
            </a:r>
            <a:r>
              <a:rPr lang="en-US" sz="2300" noProof="1" smtClean="0"/>
              <a:t>ii Grimm - Regina albinelor:</a:t>
            </a:r>
          </a:p>
          <a:p>
            <a:pPr lvl="2">
              <a:buNone/>
            </a:pPr>
            <a:r>
              <a:rPr lang="en-US" sz="2378" noProof="1" smtClean="0"/>
              <a:t> 56 </a:t>
            </a:r>
            <a:r>
              <a:rPr lang="en-US" noProof="1" smtClean="0"/>
              <a:t>sentences, 1500 words</a:t>
            </a:r>
          </a:p>
          <a:p>
            <a:pPr lvl="1">
              <a:buNone/>
            </a:pPr>
            <a:r>
              <a:rPr lang="en-US" noProof="1" smtClean="0"/>
              <a:t>Lovecraft – Polaris: </a:t>
            </a:r>
          </a:p>
          <a:p>
            <a:pPr lvl="2">
              <a:buNone/>
            </a:pPr>
            <a:r>
              <a:rPr lang="en-US" noProof="1" smtClean="0"/>
              <a:t>98 sentences, 2300 words</a:t>
            </a:r>
          </a:p>
          <a:p>
            <a:pPr lvl="1">
              <a:buNone/>
            </a:pPr>
            <a:r>
              <a:rPr lang="en-US" noProof="1" smtClean="0"/>
              <a:t>Lovecraft - Zeii ceilal</a:t>
            </a:r>
            <a:r>
              <a:rPr lang="ro-RO" noProof="1" smtClean="0"/>
              <a:t>ț</a:t>
            </a:r>
            <a:r>
              <a:rPr lang="en-US" noProof="1" smtClean="0"/>
              <a:t>i: </a:t>
            </a:r>
          </a:p>
          <a:p>
            <a:pPr lvl="2">
              <a:buNone/>
            </a:pPr>
            <a:r>
              <a:rPr lang="en-US" noProof="1" smtClean="0"/>
              <a:t>92 sentences, 2000 words</a:t>
            </a:r>
          </a:p>
          <a:p>
            <a:pPr lvl="2">
              <a:buNone/>
            </a:pPr>
            <a:endParaRPr lang="en-US" noProof="1" smtClean="0"/>
          </a:p>
          <a:p>
            <a:pPr>
              <a:buNone/>
            </a:pPr>
            <a:r>
              <a:rPr lang="en-US" noProof="1" smtClean="0"/>
              <a:t>Testing Romanian</a:t>
            </a:r>
          </a:p>
          <a:p>
            <a:pPr lvl="1">
              <a:buNone/>
            </a:pPr>
            <a:r>
              <a:rPr lang="en-US" noProof="1" smtClean="0"/>
              <a:t>Washington Irving - Aventura unui student german: </a:t>
            </a:r>
          </a:p>
          <a:p>
            <a:pPr lvl="2">
              <a:buNone/>
            </a:pPr>
            <a:r>
              <a:rPr lang="en-US" noProof="1" smtClean="0"/>
              <a:t>136 sentences, 2300 words</a:t>
            </a:r>
          </a:p>
          <a:p>
            <a:pPr>
              <a:buNone/>
            </a:pPr>
            <a:endParaRPr lang="en-US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EE76-F24F-4293-B8A5-8DC6DF74B09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1163</TotalTime>
  <Words>600</Words>
  <Application>Microsoft Office PowerPoint</Application>
  <PresentationFormat>On-screen Show (4:3)</PresentationFormat>
  <Paragraphs>181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Segmentare multilinguală la nivel de clauze </vt:lpstr>
      <vt:lpstr>Conceptul de Segmentare</vt:lpstr>
      <vt:lpstr>Abordare</vt:lpstr>
      <vt:lpstr>Sistemul de Segmentare </vt:lpstr>
      <vt:lpstr>Preprocesări</vt:lpstr>
      <vt:lpstr>Modulul de Antrenare</vt:lpstr>
      <vt:lpstr>Construire Corpusului Gold</vt:lpstr>
      <vt:lpstr>Slide 8</vt:lpstr>
      <vt:lpstr>Slide 9</vt:lpstr>
      <vt:lpstr>Modulul de Segmentare</vt:lpstr>
      <vt:lpstr>Slide 11</vt:lpstr>
      <vt:lpstr>Modulul de Evaluare</vt:lpstr>
      <vt:lpstr>Măsuri de evaluare </vt:lpstr>
      <vt:lpstr>Prima metrică de evaluare</vt:lpstr>
      <vt:lpstr>A doua metrică de evaluare</vt:lpstr>
      <vt:lpstr>Arhitectura Generală a Sistemului</vt:lpstr>
      <vt:lpstr>Sistemul de Calibrare</vt:lpstr>
      <vt:lpstr>Rezultate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Clause Level Segmenter</dc:title>
  <dc:creator>daniel</dc:creator>
  <cp:lastModifiedBy>Daniel</cp:lastModifiedBy>
  <cp:revision>102</cp:revision>
  <dcterms:created xsi:type="dcterms:W3CDTF">2011-12-06T09:53:31Z</dcterms:created>
  <dcterms:modified xsi:type="dcterms:W3CDTF">2012-05-25T11:16:47Z</dcterms:modified>
</cp:coreProperties>
</file>